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6"/>
  </p:notesMasterIdLst>
  <p:sldIdLst>
    <p:sldId id="256" r:id="rId2"/>
    <p:sldId id="290" r:id="rId3"/>
    <p:sldId id="272" r:id="rId4"/>
    <p:sldId id="274" r:id="rId5"/>
    <p:sldId id="276" r:id="rId6"/>
    <p:sldId id="283" r:id="rId7"/>
    <p:sldId id="280" r:id="rId8"/>
    <p:sldId id="278" r:id="rId9"/>
    <p:sldId id="284" r:id="rId10"/>
    <p:sldId id="285" r:id="rId11"/>
    <p:sldId id="286" r:id="rId12"/>
    <p:sldId id="273" r:id="rId13"/>
    <p:sldId id="289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28" autoAdjust="0"/>
  </p:normalViewPr>
  <p:slideViewPr>
    <p:cSldViewPr>
      <p:cViewPr>
        <p:scale>
          <a:sx n="122" d="100"/>
          <a:sy n="122" d="100"/>
        </p:scale>
        <p:origin x="-133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658C0-BE65-4F8A-8453-55A658581860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CEAD6-D995-4F3D-B76C-56BD9AFF3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EAD6-D995-4F3D-B76C-56BD9AFF38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0262F79-1A01-4CF8-B171-4814E0217C7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2198449-24CA-4D8A-A01D-FC0DAC1E1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ndjija-tourism.com/code/navigate.php?Id=3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3888432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RS" sz="4400" b="1" dirty="0" smtClean="0">
                <a:solidFill>
                  <a:schemeClr val="tx2"/>
                </a:solidFill>
                <a:latin typeface="Cambria" pitchFamily="18" charset="0"/>
              </a:rPr>
              <a:t>OPŠTINA</a:t>
            </a:r>
            <a:r>
              <a:rPr lang="sr-Cyrl-CS" sz="44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4400" b="1" dirty="0" smtClean="0">
                <a:solidFill>
                  <a:schemeClr val="tx2"/>
                </a:solidFill>
                <a:latin typeface="Cambria" pitchFamily="18" charset="0"/>
              </a:rPr>
              <a:t>INĐIJA</a:t>
            </a:r>
            <a:r>
              <a:rPr lang="sr-Cyrl-CS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sr-Cyrl-CS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sr-Latn-C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sr-Latn-C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sr-Latn-C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endParaRPr lang="en-US" sz="6700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2780928"/>
            <a:ext cx="3309803" cy="2900781"/>
          </a:xfrm>
        </p:spPr>
        <p:txBody>
          <a:bodyPr>
            <a:normAutofit/>
          </a:bodyPr>
          <a:lstStyle/>
          <a:p>
            <a:pPr algn="ctr"/>
            <a:endParaRPr lang="sr-Latn-RS" sz="4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sr-Latn-RS" sz="44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10144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64088" y="980728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06. jun 2014. godine</a:t>
            </a:r>
          </a:p>
        </p:txBody>
      </p:sp>
      <p:pic>
        <p:nvPicPr>
          <p:cNvPr id="16388" name="Picture 4" descr="http://www.indjija-tourism.com/upload/images/stranice/zgrada%20opstine%20iz%20vazdu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3912"/>
            <a:ext cx="3384376" cy="324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56674" cy="432048"/>
          </a:xfrm>
        </p:spPr>
        <p:txBody>
          <a:bodyPr>
            <a:normAutofit fontScale="90000"/>
          </a:bodyPr>
          <a:lstStyle/>
          <a:p>
            <a:r>
              <a:rPr lang="sr-Latn-RS" sz="2400" b="1" dirty="0" smtClean="0">
                <a:solidFill>
                  <a:srgbClr val="0070C0"/>
                </a:solidFill>
                <a:latin typeface="Cambria" pitchFamily="18" charset="0"/>
              </a:rPr>
              <a:t>ANALIZA UČINKA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340768"/>
            <a:ext cx="3419856" cy="48245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r-Latn-RS" sz="1700" b="1" dirty="0" smtClean="0">
                <a:solidFill>
                  <a:srgbClr val="0070C0"/>
                </a:solidFill>
                <a:latin typeface="Cambria" pitchFamily="18" charset="0"/>
              </a:rPr>
              <a:t>Do sada je primljeno preko 50 000 zahteva</a:t>
            </a:r>
          </a:p>
          <a:p>
            <a:pPr>
              <a:lnSpc>
                <a:spcPct val="120000"/>
              </a:lnSpc>
            </a:pPr>
            <a:endParaRPr lang="sr-Latn-RS" sz="17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</a:pPr>
            <a:r>
              <a:rPr lang="sr-Latn-RS" sz="1700" b="1" dirty="0" smtClean="0">
                <a:solidFill>
                  <a:srgbClr val="0070C0"/>
                </a:solidFill>
                <a:latin typeface="Cambria" pitchFamily="18" charset="0"/>
              </a:rPr>
              <a:t>Procenat uspešno rešenih zahteva je preko 90%</a:t>
            </a:r>
          </a:p>
          <a:p>
            <a:pPr>
              <a:lnSpc>
                <a:spcPct val="120000"/>
              </a:lnSpc>
            </a:pPr>
            <a:endParaRPr lang="sr-Latn-RS" sz="17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</a:pPr>
            <a:r>
              <a:rPr lang="sr-Latn-RS" sz="1700" b="1" dirty="0" smtClean="0">
                <a:solidFill>
                  <a:srgbClr val="0070C0"/>
                </a:solidFill>
                <a:latin typeface="Cambria" pitchFamily="18" charset="0"/>
              </a:rPr>
              <a:t>80% zahteva odnosi se na javna preduzeća</a:t>
            </a:r>
          </a:p>
          <a:p>
            <a:pPr>
              <a:lnSpc>
                <a:spcPct val="120000"/>
              </a:lnSpc>
            </a:pPr>
            <a:endParaRPr lang="sr-Latn-RS" sz="17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</a:pPr>
            <a:r>
              <a:rPr lang="sr-Latn-RS" sz="1700" b="1" dirty="0" smtClean="0">
                <a:solidFill>
                  <a:srgbClr val="0070C0"/>
                </a:solidFill>
                <a:latin typeface="Cambria" pitchFamily="18" charset="0"/>
              </a:rPr>
              <a:t>Drastično smanjena korupcija u lokalnoj samoupravi i javnim preduzećima</a:t>
            </a:r>
          </a:p>
          <a:p>
            <a:endParaRPr lang="en-US" dirty="0"/>
          </a:p>
        </p:txBody>
      </p:sp>
      <p:pic>
        <p:nvPicPr>
          <p:cNvPr id="5" name="Picture 4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nljubojevic\Desktop\crna gora\benefiti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 l="1575" r="630"/>
          <a:stretch>
            <a:fillRect/>
          </a:stretch>
        </p:blipFill>
        <p:spPr bwMode="auto">
          <a:xfrm>
            <a:off x="4788024" y="1916832"/>
            <a:ext cx="3419475" cy="309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608512" cy="576064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0070C0"/>
                </a:solidFill>
                <a:latin typeface="Cambria" pitchFamily="18" charset="0"/>
              </a:rPr>
              <a:t>GIS </a:t>
            </a:r>
            <a:r>
              <a:rPr lang="sr-Latn-RS" sz="1800" b="1" dirty="0" smtClean="0">
                <a:solidFill>
                  <a:srgbClr val="0070C0"/>
                </a:solidFill>
                <a:latin typeface="Cambria" pitchFamily="18" charset="0"/>
              </a:rPr>
              <a:t>geografski informacioni sistem</a:t>
            </a:r>
            <a:endParaRPr lang="en-US" sz="1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88024" y="1484784"/>
            <a:ext cx="3672408" cy="4752528"/>
          </a:xfrm>
        </p:spPr>
        <p:txBody>
          <a:bodyPr>
            <a:normAutofit/>
          </a:bodyPr>
          <a:lstStyle/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PROSTORNI PLAN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GUP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DETALJNI PLANOVI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ADRESNI REGISTAR</a:t>
            </a:r>
          </a:p>
          <a:p>
            <a:pPr>
              <a:buNone/>
            </a:pPr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PUTNA MREŽA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JAVNA RASVETA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VODOVODNA MREŽA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GASOVODNA MREŽA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KANALIZACIONA MREŽA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VAŽNI OBJEKTI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EKOLOGIJA </a:t>
            </a:r>
          </a:p>
          <a:p>
            <a:pPr>
              <a:buNone/>
            </a:pPr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      (</a:t>
            </a:r>
            <a:r>
              <a:rPr lang="sr-Latn-RS" sz="1200" dirty="0" smtClean="0">
                <a:solidFill>
                  <a:srgbClr val="0070C0"/>
                </a:solidFill>
                <a:latin typeface="Cambria" pitchFamily="18" charset="0"/>
              </a:rPr>
              <a:t>parkovska struktura, kontejneri, deponije,...</a:t>
            </a:r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  <a:endParaRPr lang="en-US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Picture 4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9" name="Picture 4" descr="D:\ITI Agencija\GIS prezentacija\slajd7\DEPONI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3419475" cy="2507977"/>
          </a:xfrm>
          <a:prstGeom prst="rect">
            <a:avLst/>
          </a:prstGeom>
          <a:noFill/>
        </p:spPr>
      </p:pic>
      <p:pic>
        <p:nvPicPr>
          <p:cNvPr id="3074" name="Picture 2" descr="http://www.indjija.net/upload/2013/korisno/korisno-G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432048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816424" cy="648072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solidFill>
                  <a:srgbClr val="0070C0"/>
                </a:solidFill>
                <a:latin typeface="Cambria" pitchFamily="18" charset="0"/>
              </a:rPr>
              <a:t>INDUSTRIJSKE ZONE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2592288" cy="4033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sz="1400" b="1" dirty="0" smtClean="0">
                <a:solidFill>
                  <a:srgbClr val="002060"/>
                </a:solidFill>
                <a:latin typeface="Cambria" pitchFamily="18" charset="0"/>
              </a:rPr>
              <a:t>Dve potpuno komunalno opremljene zone:</a:t>
            </a:r>
          </a:p>
          <a:p>
            <a:pPr>
              <a:buNone/>
            </a:pPr>
            <a:endParaRPr lang="sr-Latn-RS" sz="1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70C0"/>
                </a:solidFill>
                <a:latin typeface="Cambria" pitchFamily="18" charset="0"/>
              </a:rPr>
              <a:t>V</a:t>
            </a:r>
            <a:r>
              <a:rPr lang="sr-Latn-RS" sz="1400" b="1" dirty="0" smtClean="0">
                <a:solidFill>
                  <a:srgbClr val="0070C0"/>
                </a:solidFill>
                <a:latin typeface="Cambria" pitchFamily="18" charset="0"/>
              </a:rPr>
              <a:t>oda</a:t>
            </a:r>
          </a:p>
          <a:p>
            <a:pPr>
              <a:buFont typeface="Wingdings" pitchFamily="2" charset="2"/>
              <a:buChar char="v"/>
            </a:pPr>
            <a:r>
              <a:rPr lang="sr-Latn-RS" sz="1400" b="1" dirty="0" smtClean="0">
                <a:solidFill>
                  <a:srgbClr val="0070C0"/>
                </a:solidFill>
                <a:latin typeface="Cambria" pitchFamily="18" charset="0"/>
              </a:rPr>
              <a:t>gas</a:t>
            </a:r>
          </a:p>
          <a:p>
            <a:pPr>
              <a:buFont typeface="Wingdings" pitchFamily="2" charset="2"/>
              <a:buChar char="v"/>
            </a:pPr>
            <a:r>
              <a:rPr lang="sr-Latn-RS" sz="1400" b="1" dirty="0" smtClean="0">
                <a:solidFill>
                  <a:srgbClr val="0070C0"/>
                </a:solidFill>
                <a:latin typeface="Cambria" pitchFamily="18" charset="0"/>
              </a:rPr>
              <a:t>optički kabal</a:t>
            </a:r>
          </a:p>
          <a:p>
            <a:pPr>
              <a:buFont typeface="Wingdings" pitchFamily="2" charset="2"/>
              <a:buChar char="v"/>
            </a:pPr>
            <a:r>
              <a:rPr lang="sr-Latn-RS" sz="1400" b="1" dirty="0" smtClean="0">
                <a:solidFill>
                  <a:srgbClr val="0070C0"/>
                </a:solidFill>
                <a:latin typeface="Cambria" pitchFamily="18" charset="0"/>
              </a:rPr>
              <a:t>saobraćajna infrastruktura</a:t>
            </a:r>
          </a:p>
          <a:p>
            <a:pPr algn="ctr">
              <a:buNone/>
            </a:pPr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buNone/>
            </a:pPr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buNone/>
            </a:pPr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JUGOISTOČNA INDUSTRIJSKA ZONA</a:t>
            </a:r>
          </a:p>
          <a:p>
            <a:endParaRPr lang="sr-Latn-RS" sz="16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sz="1600" b="1" dirty="0" smtClean="0">
                <a:latin typeface="Cambria" pitchFamily="18" charset="0"/>
              </a:rPr>
              <a:t>Regionalni put Beograd-Novi sad</a:t>
            </a:r>
          </a:p>
          <a:p>
            <a:endParaRPr lang="sr-Latn-RS" sz="1600" b="1" dirty="0" smtClean="0">
              <a:latin typeface="Cambria" pitchFamily="18" charset="0"/>
            </a:endParaRPr>
          </a:p>
          <a:p>
            <a:endParaRPr lang="sr-Latn-RS" sz="1600" b="1" dirty="0" smtClean="0">
              <a:latin typeface="Cambria" pitchFamily="18" charset="0"/>
            </a:endParaRPr>
          </a:p>
          <a:p>
            <a:endParaRPr lang="sr-Latn-RS" sz="1600" b="1" dirty="0" smtClean="0">
              <a:latin typeface="Cambria" pitchFamily="18" charset="0"/>
            </a:endParaRPr>
          </a:p>
          <a:p>
            <a:endParaRPr lang="sr-Latn-RS" sz="1600" b="1" dirty="0" smtClean="0">
              <a:latin typeface="Cambria" pitchFamily="18" charset="0"/>
            </a:endParaRPr>
          </a:p>
          <a:p>
            <a:endParaRPr lang="sr-Latn-RS" sz="1600" b="1" dirty="0" smtClean="0">
              <a:latin typeface="Cambria" pitchFamily="18" charset="0"/>
            </a:endParaRPr>
          </a:p>
          <a:p>
            <a:endParaRPr lang="sr-Latn-RS" sz="1600" b="1" dirty="0" smtClean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Picture 5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Jugoistocna radna z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510874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3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everoistocna radna z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4124018" cy="48965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36096" y="1844824"/>
            <a:ext cx="3096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SEVEROISTOČNA INDUSTRIJSKA ZONA</a:t>
            </a: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1916832"/>
            <a:ext cx="30243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sr-Latn-R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sr-Latn-R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sr-Latn-R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sr-Latn-R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sr-Latn-R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Koridor 10</a:t>
            </a:r>
          </a:p>
          <a:p>
            <a:pPr>
              <a:buFont typeface="Wingdings" pitchFamily="2" charset="2"/>
              <a:buChar char="v"/>
            </a:pPr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Auto put E 75</a:t>
            </a:r>
          </a:p>
          <a:p>
            <a:pPr>
              <a:buFont typeface="Wingdings" pitchFamily="2" charset="2"/>
              <a:buChar char="v"/>
            </a:pPr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Međunarodna pruga</a:t>
            </a:r>
          </a:p>
          <a:p>
            <a:pPr>
              <a:buFont typeface="Wingdings" pitchFamily="2" charset="2"/>
              <a:buChar char="v"/>
            </a:pPr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buNone/>
            </a:pPr>
            <a:endParaRPr lang="sr-Latn-RS" sz="20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buNone/>
            </a:pPr>
            <a:endParaRPr lang="sr-Latn-RS" sz="20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buNone/>
            </a:pPr>
            <a:endParaRPr lang="sr-Latn-RS" sz="20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5" y="1484784"/>
            <a:ext cx="3384375" cy="3312368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HVALA NA PAŽNJI</a:t>
            </a:r>
            <a:r>
              <a:rPr lang="sr-Cyrl-CS" dirty="0" smtClean="0">
                <a:solidFill>
                  <a:schemeClr val="tx2"/>
                </a:solidFill>
                <a:latin typeface="Cambria" pitchFamily="18" charset="0"/>
              </a:rPr>
              <a:t>!</a:t>
            </a:r>
            <a:br>
              <a:rPr lang="sr-Cyrl-CS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sr-Cyrl-CS" dirty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sr-Cyrl-CS" dirty="0">
                <a:solidFill>
                  <a:schemeClr val="tx2"/>
                </a:solidFill>
                <a:latin typeface="Cambria" pitchFamily="18" charset="0"/>
              </a:rPr>
            </a:b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005064"/>
            <a:ext cx="3309803" cy="1872208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RS" b="1" dirty="0" smtClean="0">
                <a:solidFill>
                  <a:schemeClr val="tx2"/>
                </a:solidFill>
                <a:latin typeface="Cambria" pitchFamily="18" charset="0"/>
              </a:rPr>
              <a:t>Tanja Pjevac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Kabinet predsednika </a:t>
            </a:r>
          </a:p>
          <a:p>
            <a:pPr algn="ctr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opštine Inđija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tanja.pjevac@indjija.net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Telefon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: +381 (0) 22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56 12 27</a:t>
            </a:r>
            <a:endParaRPr lang="sr-Latn-RS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 www.indjija.net</a:t>
            </a:r>
          </a:p>
          <a:p>
            <a:pPr algn="ctr"/>
            <a:endParaRPr lang="sr-Latn-RS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52120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16632"/>
            <a:ext cx="219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06. jun 2014. godine</a:t>
            </a:r>
          </a:p>
        </p:txBody>
      </p:sp>
    </p:spTree>
    <p:extLst>
      <p:ext uri="{BB962C8B-B14F-4D97-AF65-F5344CB8AC3E}">
        <p14:creationId xmlns:p14="http://schemas.microsoft.com/office/powerpoint/2010/main" val="10087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764705"/>
            <a:ext cx="3304572" cy="432048"/>
          </a:xfrm>
        </p:spPr>
        <p:txBody>
          <a:bodyPr>
            <a:normAutofit fontScale="90000"/>
          </a:bodyPr>
          <a:lstStyle/>
          <a:p>
            <a:r>
              <a:rPr lang="sr-Latn-RS" sz="2400" b="1" dirty="0" smtClean="0">
                <a:solidFill>
                  <a:srgbClr val="0070C0"/>
                </a:solidFill>
                <a:latin typeface="Cambria" pitchFamily="18" charset="0"/>
              </a:rPr>
              <a:t>O INĐIJI...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28800"/>
            <a:ext cx="3298784" cy="4026098"/>
          </a:xfrm>
        </p:spPr>
        <p:txBody>
          <a:bodyPr>
            <a:normAutofit lnSpcReduction="10000"/>
          </a:bodyPr>
          <a:lstStyle/>
          <a:p>
            <a:pPr algn="ctr"/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Inđija se nalazi u jugoistočnom delu Srema, na južnim obroncima Fruške gore.</a:t>
            </a:r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Cambria" pitchFamily="18" charset="0"/>
              </a:rPr>
              <a:t>384 km²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Cambria" pitchFamily="18" charset="0"/>
              </a:rPr>
              <a:t>11 </a:t>
            </a:r>
            <a:r>
              <a:rPr lang="vi-VN" b="1" dirty="0" smtClean="0">
                <a:solidFill>
                  <a:srgbClr val="0070C0"/>
                </a:solidFill>
                <a:latin typeface="Cambria" pitchFamily="18" charset="0"/>
                <a:hlinkClick r:id="rId2"/>
              </a:rPr>
              <a:t>naselja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: Inđija, Beška, Novi </a:t>
            </a:r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    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Slankamen, Novi Karlovci, </a:t>
            </a:r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</a:p>
          <a:p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    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Krčedin, Čortanovci, Maradik, </a:t>
            </a:r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</a:p>
          <a:p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    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Ljukovo, Stari Slankamen, </a:t>
            </a:r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    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Jarkovci i Slankamenački </a:t>
            </a:r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dirty="0" smtClean="0">
                <a:solidFill>
                  <a:srgbClr val="0070C0"/>
                </a:solidFill>
                <a:latin typeface="Cambria" pitchFamily="18" charset="0"/>
              </a:rPr>
              <a:t>    v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inogradi</a:t>
            </a:r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sr-Latn-RS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 oko </a:t>
            </a: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48</a:t>
            </a:r>
            <a:r>
              <a:rPr lang="vi-VN" b="1" dirty="0" smtClean="0">
                <a:solidFill>
                  <a:srgbClr val="0070C0"/>
                </a:solidFill>
                <a:latin typeface="Cambria" pitchFamily="18" charset="0"/>
              </a:rPr>
              <a:t>.000</a:t>
            </a:r>
            <a:r>
              <a:rPr lang="vi-VN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Cambria" pitchFamily="18" charset="0"/>
              </a:rPr>
              <a:t>stanovnika</a:t>
            </a:r>
            <a:endParaRPr lang="en-US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Content Placeholder 4" descr="Mapa opštine In&amp;dstrok;ij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175" y="908720"/>
            <a:ext cx="3090863" cy="4896543"/>
          </a:xfrm>
          <a:prstGeom prst="rect">
            <a:avLst/>
          </a:prstGeom>
          <a:noFill/>
        </p:spPr>
      </p:pic>
      <p:pic>
        <p:nvPicPr>
          <p:cNvPr id="6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24128" y="116632"/>
            <a:ext cx="188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solidFill>
                  <a:srgbClr val="0070C0"/>
                </a:solidFill>
                <a:latin typeface="Cambria" pitchFamily="18" charset="0"/>
              </a:rPr>
              <a:t>STRATEŠKI POLOŽAJ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00808"/>
            <a:ext cx="3419856" cy="417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r-Latn-RS" sz="1400" b="1" dirty="0" smtClean="0">
              <a:solidFill>
                <a:srgbClr val="0070C0"/>
              </a:solidFill>
            </a:endParaRPr>
          </a:p>
          <a:p>
            <a:r>
              <a:rPr lang="sr-Latn-RS" sz="1400" b="1" dirty="0" smtClean="0">
                <a:solidFill>
                  <a:srgbClr val="0070C0"/>
                </a:solidFill>
              </a:rPr>
              <a:t>Međunarodni auto-put Budimpešta-Beograd</a:t>
            </a:r>
          </a:p>
          <a:p>
            <a:endParaRPr lang="sr-Latn-RS" sz="1400" b="1" dirty="0" smtClean="0">
              <a:solidFill>
                <a:srgbClr val="0070C0"/>
              </a:solidFill>
            </a:endParaRPr>
          </a:p>
          <a:p>
            <a:r>
              <a:rPr lang="sr-Latn-RS" sz="1400" b="1" dirty="0" smtClean="0">
                <a:solidFill>
                  <a:srgbClr val="0070C0"/>
                </a:solidFill>
              </a:rPr>
              <a:t>Regionalni put Beograd-Novi Sad-Budimpešta</a:t>
            </a:r>
          </a:p>
          <a:p>
            <a:endParaRPr lang="sr-Latn-RS" sz="1400" b="1" dirty="0" smtClean="0">
              <a:solidFill>
                <a:srgbClr val="0070C0"/>
              </a:solidFill>
            </a:endParaRPr>
          </a:p>
          <a:p>
            <a:r>
              <a:rPr lang="sr-Latn-RS" sz="1400" b="1" dirty="0" smtClean="0">
                <a:solidFill>
                  <a:srgbClr val="0070C0"/>
                </a:solidFill>
              </a:rPr>
              <a:t>Međunarodna pruga Beograd-Novi Sad-Budimpešta</a:t>
            </a:r>
          </a:p>
          <a:p>
            <a:endParaRPr lang="sr-Latn-RS" sz="1400" b="1" dirty="0" smtClean="0">
              <a:solidFill>
                <a:srgbClr val="0070C0"/>
              </a:solidFill>
            </a:endParaRPr>
          </a:p>
          <a:p>
            <a:r>
              <a:rPr lang="sr-Latn-RS" sz="1400" b="1" dirty="0" smtClean="0">
                <a:solidFill>
                  <a:srgbClr val="0070C0"/>
                </a:solidFill>
              </a:rPr>
              <a:t>Međunarodna pruga Inđija-Zagreb-Ljubljana-Milano</a:t>
            </a:r>
          </a:p>
          <a:p>
            <a:endParaRPr lang="sr-Latn-RS" sz="1400" b="1" dirty="0" smtClean="0">
              <a:solidFill>
                <a:srgbClr val="0070C0"/>
              </a:solidFill>
            </a:endParaRPr>
          </a:p>
          <a:p>
            <a:r>
              <a:rPr lang="sr-Latn-RS" sz="1400" b="1" dirty="0" smtClean="0">
                <a:solidFill>
                  <a:srgbClr val="0070C0"/>
                </a:solidFill>
              </a:rPr>
              <a:t>Koridor 7 – Dunav</a:t>
            </a:r>
          </a:p>
          <a:p>
            <a:endParaRPr lang="sr-Latn-RS" sz="1400" b="1" dirty="0" smtClean="0">
              <a:solidFill>
                <a:srgbClr val="0070C0"/>
              </a:solidFill>
            </a:endParaRPr>
          </a:p>
          <a:p>
            <a:r>
              <a:rPr lang="sr-Latn-RS" sz="1400" b="1" dirty="0" smtClean="0">
                <a:solidFill>
                  <a:srgbClr val="0070C0"/>
                </a:solidFill>
              </a:rPr>
              <a:t>Aerodrom “Nikola Tesla” Beogrrad 20 km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5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2290" name="Picture 2" descr="http://www.indjija.net/upload/2013/korisno/korisno-strateski-poloz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352839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024336" cy="576064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solidFill>
                  <a:srgbClr val="0070C0"/>
                </a:solidFill>
                <a:latin typeface="Cambria" pitchFamily="18" charset="0"/>
              </a:rPr>
              <a:t>KARAKTERISTIKE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00808"/>
            <a:ext cx="3419856" cy="4105632"/>
          </a:xfrm>
        </p:spPr>
        <p:txBody>
          <a:bodyPr>
            <a:normAutofit/>
          </a:bodyPr>
          <a:lstStyle/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Najefikasnija administracija u regionu</a:t>
            </a:r>
          </a:p>
          <a:p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Razvijene industrijske zone</a:t>
            </a:r>
          </a:p>
          <a:p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Bogata mreža malih i srednjih preduzeća</a:t>
            </a:r>
          </a:p>
          <a:p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Preko 50 domaćih i stranih kompanija investiralo u proteklih 10 godina u Inđiju</a:t>
            </a:r>
          </a:p>
          <a:p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Preko 500 000 000 greenfield investicija</a:t>
            </a:r>
            <a:endParaRPr lang="en-US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592288" cy="504056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solidFill>
                  <a:srgbClr val="0070C0"/>
                </a:solidFill>
                <a:latin typeface="Cambria" pitchFamily="18" charset="0"/>
              </a:rPr>
              <a:t>KARAKTERISTIKE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1" y="1268761"/>
            <a:ext cx="2952328" cy="432048"/>
          </a:xfrm>
        </p:spPr>
        <p:txBody>
          <a:bodyPr>
            <a:normAutofit/>
          </a:bodyPr>
          <a:lstStyle/>
          <a:p>
            <a:r>
              <a:rPr lang="sr-Latn-R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ONE STOP SHOP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988840"/>
            <a:ext cx="3706001" cy="4248472"/>
          </a:xfrm>
        </p:spPr>
        <p:txBody>
          <a:bodyPr>
            <a:normAutofit/>
          </a:bodyPr>
          <a:lstStyle/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17 uslužnih šaltera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Sve administrativne usluge na jednom mestu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Jedinstven softver 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Jednostavne administrativne procedure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Ubrzan proces rada</a:t>
            </a:r>
            <a:endParaRPr lang="en-US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908720"/>
            <a:ext cx="3055717" cy="504056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ELEKTRONSKA UPRAVA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3501008"/>
            <a:ext cx="3419856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r-Latn-RS" sz="16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Javno dostupna dokumenta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Obrada i praćenje predmeta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SMS obaveštavanje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Planska dokumenta dostupna na web-u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Zahtevi za lična dokumenta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Sistem 48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GIS</a:t>
            </a:r>
          </a:p>
          <a:p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Elektronske sednice</a:t>
            </a:r>
            <a:endParaRPr lang="en-US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7" name="Picture 23" descr="udobn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2686050" cy="2019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9218" name="Picture 2" descr="&amp;iecy;-&amp;Ucy;&amp;pcy;&amp;rcy;&amp;acy;&amp;v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271462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3" y="836713"/>
            <a:ext cx="3304572" cy="576063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solidFill>
                  <a:srgbClr val="0070C0"/>
                </a:solidFill>
                <a:latin typeface="Cambria" pitchFamily="18" charset="0"/>
              </a:rPr>
              <a:t>SISTEM 48 </a:t>
            </a:r>
            <a:r>
              <a:rPr lang="sr-Latn-RS" sz="1600" b="1" dirty="0" smtClean="0">
                <a:solidFill>
                  <a:srgbClr val="0070C0"/>
                </a:solidFill>
                <a:latin typeface="Cambria" pitchFamily="18" charset="0"/>
              </a:rPr>
              <a:t>CALL CENTER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844824"/>
            <a:ext cx="3298784" cy="38100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Latn-CS" b="1" dirty="0" smtClean="0">
                <a:solidFill>
                  <a:srgbClr val="0070C0"/>
                </a:solidFill>
                <a:latin typeface="Cambria" pitchFamily="18" charset="0"/>
              </a:rPr>
              <a:t> Jedinstven Sistem u Evropi</a:t>
            </a: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sr-Latn-R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b="1" dirty="0" smtClean="0">
                <a:solidFill>
                  <a:srgbClr val="0070C0"/>
                </a:solidFill>
                <a:latin typeface="Cambria" pitchFamily="18" charset="0"/>
              </a:rPr>
              <a:t> Odgovor u roku od 48 sati</a:t>
            </a:r>
          </a:p>
          <a:p>
            <a:pPr>
              <a:buFont typeface="Wingdings" pitchFamily="2" charset="2"/>
              <a:buChar char="v"/>
            </a:pPr>
            <a:endParaRPr lang="sr-Latn-C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b="1" dirty="0" smtClean="0">
                <a:solidFill>
                  <a:srgbClr val="0070C0"/>
                </a:solidFill>
                <a:latin typeface="Cambria" pitchFamily="18" charset="0"/>
              </a:rPr>
              <a:t> Objedinjuje sva komunalna </a:t>
            </a:r>
          </a:p>
          <a:p>
            <a:r>
              <a:rPr lang="sr-Latn-CS" b="1" dirty="0" smtClean="0">
                <a:solidFill>
                  <a:srgbClr val="0070C0"/>
                </a:solidFill>
                <a:latin typeface="Cambria" pitchFamily="18" charset="0"/>
              </a:rPr>
              <a:t>    preduzeća</a:t>
            </a:r>
          </a:p>
          <a:p>
            <a:endParaRPr lang="sr-Latn-C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Cambria" pitchFamily="18" charset="0"/>
              </a:rPr>
              <a:t>Građani</a:t>
            </a:r>
            <a:r>
              <a:rPr lang="sr-Latn-CS" b="1" dirty="0" smtClean="0">
                <a:solidFill>
                  <a:srgbClr val="0070C0"/>
                </a:solidFill>
                <a:latin typeface="Cambria" pitchFamily="18" charset="0"/>
              </a:rPr>
              <a:t> i privrednici sve </a:t>
            </a:r>
          </a:p>
          <a:p>
            <a:r>
              <a:rPr lang="sr-Latn-CS" b="1" dirty="0" smtClean="0">
                <a:solidFill>
                  <a:srgbClr val="0070C0"/>
                </a:solidFill>
                <a:latin typeface="Cambria" pitchFamily="18" charset="0"/>
              </a:rPr>
              <a:t>    probleme prijavljuju na                                </a:t>
            </a:r>
          </a:p>
          <a:p>
            <a:r>
              <a:rPr lang="sr-Latn-CS" b="1" dirty="0" smtClean="0">
                <a:solidFill>
                  <a:srgbClr val="0070C0"/>
                </a:solidFill>
                <a:latin typeface="Cambria" pitchFamily="18" charset="0"/>
              </a:rPr>
              <a:t>    jednom mestu</a:t>
            </a:r>
          </a:p>
          <a:p>
            <a:endParaRPr lang="en-U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Nedeljna kontrola i analiza </a:t>
            </a:r>
          </a:p>
          <a:p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    problem i njihovo rešavanje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Picture 3" descr="C:\Users\Nadjolina\Documents\e-uprava\Cl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548680"/>
            <a:ext cx="36004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0063" y="1268760"/>
            <a:ext cx="2143125" cy="1079500"/>
            <a:chOff x="500034" y="642918"/>
            <a:chExt cx="2143140" cy="1080000"/>
          </a:xfrm>
        </p:grpSpPr>
        <p:pic>
          <p:nvPicPr>
            <p:cNvPr id="4" name="Picture 4" descr="C:\Users\nljubojevic\Desktop\crna gora\licn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642918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C:\Users\nljubojevic\Desktop\crna gora\licno-tx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74" y="857232"/>
              <a:ext cx="19050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00063" y="2111226"/>
            <a:ext cx="3048000" cy="1079500"/>
            <a:chOff x="500034" y="1706058"/>
            <a:chExt cx="3048008" cy="1080000"/>
          </a:xfrm>
        </p:grpSpPr>
        <p:pic>
          <p:nvPicPr>
            <p:cNvPr id="7" name="Picture 6" descr="C:\Users\nljubojevic\Desktop\crna gora\telef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706058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C:\Users\nljubojevic\Desktop\crna gora\telefon-tx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1904994"/>
              <a:ext cx="19050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500063" y="2974702"/>
            <a:ext cx="1928812" cy="1079500"/>
            <a:chOff x="500034" y="2786058"/>
            <a:chExt cx="1928826" cy="1080000"/>
          </a:xfrm>
        </p:grpSpPr>
        <p:pic>
          <p:nvPicPr>
            <p:cNvPr id="10" name="Picture 8" descr="C:\Users\nljubojevic\Desktop\crna gora\sm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2786058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C:\Users\nljubojevic\Desktop\crna gora\sms-tex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13"/>
            <a:stretch>
              <a:fillRect/>
            </a:stretch>
          </p:blipFill>
          <p:spPr bwMode="auto">
            <a:xfrm>
              <a:off x="1161365" y="2976564"/>
              <a:ext cx="126749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500063" y="3838798"/>
            <a:ext cx="2024062" cy="1079500"/>
            <a:chOff x="500034" y="3857628"/>
            <a:chExt cx="2024062" cy="1080000"/>
          </a:xfrm>
        </p:grpSpPr>
        <p:pic>
          <p:nvPicPr>
            <p:cNvPr id="13" name="Picture 5" descr="C:\Users\nljubojevic\Desktop\crna gora\mai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857628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C:\Users\nljubojevic\Desktop\crna gora\mail-txt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13"/>
            <a:stretch>
              <a:fillRect/>
            </a:stretch>
          </p:blipFill>
          <p:spPr bwMode="auto">
            <a:xfrm>
              <a:off x="1256599" y="4048134"/>
              <a:ext cx="126749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500063" y="4702894"/>
            <a:ext cx="3167062" cy="1079500"/>
            <a:chOff x="500034" y="4920768"/>
            <a:chExt cx="3167070" cy="1080000"/>
          </a:xfrm>
        </p:grpSpPr>
        <p:pic>
          <p:nvPicPr>
            <p:cNvPr id="16" name="Picture 7" descr="C:\Users\nljubojevic\Desktop\crna gora\web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4920768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C:\Users\nljubojevic\Desktop\crna gora\web-txt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5119704"/>
              <a:ext cx="20955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00400" y="5566990"/>
            <a:ext cx="5611091" cy="1080000"/>
            <a:chOff x="500400" y="4941168"/>
            <a:chExt cx="5611091" cy="1080000"/>
          </a:xfrm>
        </p:grpSpPr>
        <p:pic>
          <p:nvPicPr>
            <p:cNvPr id="19" name="Picture 3" descr="D:\ITI Agencija\Sistem48\androi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0" y="4941168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D:\ITI Agencija\Sistem48\android-txt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741" y="5147793"/>
              <a:ext cx="447675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4067944" y="1340768"/>
            <a:ext cx="4176464" cy="2880321"/>
            <a:chOff x="1951038" y="1714500"/>
            <a:chExt cx="5675312" cy="4367213"/>
          </a:xfrm>
        </p:grpSpPr>
        <p:grpSp>
          <p:nvGrpSpPr>
            <p:cNvPr id="22" name="Group 37"/>
            <p:cNvGrpSpPr>
              <a:grpSpLocks/>
            </p:cNvGrpSpPr>
            <p:nvPr/>
          </p:nvGrpSpPr>
          <p:grpSpPr bwMode="auto">
            <a:xfrm>
              <a:off x="1951038" y="1714500"/>
              <a:ext cx="5675312" cy="4367213"/>
              <a:chOff x="1229" y="1080"/>
              <a:chExt cx="3575" cy="2751"/>
            </a:xfrm>
          </p:grpSpPr>
          <p:grpSp>
            <p:nvGrpSpPr>
              <p:cNvPr id="27" name="Group 36"/>
              <p:cNvGrpSpPr>
                <a:grpSpLocks/>
              </p:cNvGrpSpPr>
              <p:nvPr/>
            </p:nvGrpSpPr>
            <p:grpSpPr bwMode="auto">
              <a:xfrm>
                <a:off x="1754" y="2851"/>
                <a:ext cx="3050" cy="978"/>
                <a:chOff x="1754" y="2851"/>
                <a:chExt cx="3050" cy="978"/>
              </a:xfrm>
            </p:grpSpPr>
            <p:sp>
              <p:nvSpPr>
                <p:cNvPr id="43" name="Oval 8"/>
                <p:cNvSpPr>
                  <a:spLocks noChangeArrowheads="1"/>
                </p:cNvSpPr>
                <p:nvPr/>
              </p:nvSpPr>
              <p:spPr bwMode="auto">
                <a:xfrm rot="-534481">
                  <a:off x="2641" y="3027"/>
                  <a:ext cx="1205" cy="452"/>
                </a:xfrm>
                <a:prstGeom prst="ellipse">
                  <a:avLst/>
                </a:pr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sr-Latn-RS">
                    <a:latin typeface="Calibri" pitchFamily="34" charset="0"/>
                  </a:endParaRPr>
                </a:p>
              </p:txBody>
            </p:sp>
            <p:grpSp>
              <p:nvGrpSpPr>
                <p:cNvPr id="44" name="Group 10"/>
                <p:cNvGrpSpPr>
                  <a:grpSpLocks/>
                </p:cNvGrpSpPr>
                <p:nvPr/>
              </p:nvGrpSpPr>
              <p:grpSpPr bwMode="auto">
                <a:xfrm>
                  <a:off x="1754" y="2851"/>
                  <a:ext cx="3050" cy="978"/>
                  <a:chOff x="532" y="2851"/>
                  <a:chExt cx="3050" cy="978"/>
                </a:xfrm>
              </p:grpSpPr>
              <p:sp>
                <p:nvSpPr>
                  <p:cNvPr id="45" name="Freeform 38"/>
                  <p:cNvSpPr>
                    <a:spLocks/>
                  </p:cNvSpPr>
                  <p:nvPr/>
                </p:nvSpPr>
                <p:spPr bwMode="auto">
                  <a:xfrm>
                    <a:off x="1132" y="2851"/>
                    <a:ext cx="2450" cy="520"/>
                  </a:xfrm>
                  <a:custGeom>
                    <a:avLst/>
                    <a:gdLst>
                      <a:gd name="T0" fmla="*/ 2147483647 w 1678"/>
                      <a:gd name="T1" fmla="*/ 321920855 h 1010"/>
                      <a:gd name="T2" fmla="*/ 2147483647 w 1678"/>
                      <a:gd name="T3" fmla="*/ 86670885 h 1010"/>
                      <a:gd name="T4" fmla="*/ 909929011 w 1678"/>
                      <a:gd name="T5" fmla="*/ 219084955 h 1010"/>
                      <a:gd name="T6" fmla="*/ 0 w 1678"/>
                      <a:gd name="T7" fmla="*/ 207391354 h 1010"/>
                      <a:gd name="T8" fmla="*/ 2147483647 w 1678"/>
                      <a:gd name="T9" fmla="*/ 21667919 h 1010"/>
                      <a:gd name="T10" fmla="*/ 2147483647 w 1678"/>
                      <a:gd name="T11" fmla="*/ 347371811 h 1010"/>
                      <a:gd name="T12" fmla="*/ 2147483647 w 1678"/>
                      <a:gd name="T13" fmla="*/ 321920855 h 10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78"/>
                      <a:gd name="T22" fmla="*/ 0 h 1010"/>
                      <a:gd name="T23" fmla="*/ 1678 w 1678"/>
                      <a:gd name="T24" fmla="*/ 1010 h 10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78" h="1010">
                        <a:moveTo>
                          <a:pt x="1162" y="936"/>
                        </a:moveTo>
                        <a:cubicBezTo>
                          <a:pt x="1222" y="836"/>
                          <a:pt x="1371" y="388"/>
                          <a:pt x="985" y="252"/>
                        </a:cubicBezTo>
                        <a:cubicBezTo>
                          <a:pt x="471" y="122"/>
                          <a:pt x="116" y="637"/>
                          <a:pt x="116" y="637"/>
                        </a:cubicBezTo>
                        <a:cubicBezTo>
                          <a:pt x="116" y="637"/>
                          <a:pt x="116" y="637"/>
                          <a:pt x="0" y="603"/>
                        </a:cubicBezTo>
                        <a:cubicBezTo>
                          <a:pt x="272" y="215"/>
                          <a:pt x="727" y="0"/>
                          <a:pt x="1077" y="63"/>
                        </a:cubicBezTo>
                        <a:cubicBezTo>
                          <a:pt x="1416" y="123"/>
                          <a:pt x="1678" y="452"/>
                          <a:pt x="1422" y="1010"/>
                        </a:cubicBezTo>
                        <a:cubicBezTo>
                          <a:pt x="1357" y="994"/>
                          <a:pt x="1209" y="950"/>
                          <a:pt x="1162" y="936"/>
                        </a:cubicBez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sp>
                <p:nvSpPr>
                  <p:cNvPr id="46" name="Freeform 39"/>
                  <p:cNvSpPr>
                    <a:spLocks/>
                  </p:cNvSpPr>
                  <p:nvPr/>
                </p:nvSpPr>
                <p:spPr bwMode="auto">
                  <a:xfrm>
                    <a:off x="532" y="3191"/>
                    <a:ext cx="2600" cy="638"/>
                  </a:xfrm>
                  <a:custGeom>
                    <a:avLst/>
                    <a:gdLst>
                      <a:gd name="T0" fmla="*/ 2147483647 w 1781"/>
                      <a:gd name="T1" fmla="*/ 12508238 h 1235"/>
                      <a:gd name="T2" fmla="*/ 2147483647 w 1781"/>
                      <a:gd name="T3" fmla="*/ 272745684 h 1235"/>
                      <a:gd name="T4" fmla="*/ 2147483647 w 1781"/>
                      <a:gd name="T5" fmla="*/ 126123320 h 1235"/>
                      <a:gd name="T6" fmla="*/ 2147483647 w 1781"/>
                      <a:gd name="T7" fmla="*/ 154266409 h 1235"/>
                      <a:gd name="T8" fmla="*/ 2147483647 w 1781"/>
                      <a:gd name="T9" fmla="*/ 346752084 h 1235"/>
                      <a:gd name="T10" fmla="*/ 2147483647 w 1781"/>
                      <a:gd name="T11" fmla="*/ 0 h 1235"/>
                      <a:gd name="T12" fmla="*/ 2147483647 w 1781"/>
                      <a:gd name="T13" fmla="*/ 12508238 h 1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1"/>
                      <a:gd name="T22" fmla="*/ 0 h 1235"/>
                      <a:gd name="T23" fmla="*/ 1781 w 1781"/>
                      <a:gd name="T24" fmla="*/ 1235 h 1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1" h="1235">
                        <a:moveTo>
                          <a:pt x="487" y="36"/>
                        </a:moveTo>
                        <a:cubicBezTo>
                          <a:pt x="412" y="169"/>
                          <a:pt x="208" y="597"/>
                          <a:pt x="609" y="785"/>
                        </a:cubicBezTo>
                        <a:cubicBezTo>
                          <a:pt x="830" y="873"/>
                          <a:pt x="1204" y="807"/>
                          <a:pt x="1523" y="363"/>
                        </a:cubicBezTo>
                        <a:cubicBezTo>
                          <a:pt x="1586" y="379"/>
                          <a:pt x="1709" y="419"/>
                          <a:pt x="1781" y="444"/>
                        </a:cubicBezTo>
                        <a:cubicBezTo>
                          <a:pt x="1502" y="949"/>
                          <a:pt x="806" y="1235"/>
                          <a:pt x="452" y="998"/>
                        </a:cubicBezTo>
                        <a:cubicBezTo>
                          <a:pt x="0" y="701"/>
                          <a:pt x="278" y="135"/>
                          <a:pt x="372" y="0"/>
                        </a:cubicBezTo>
                        <a:cubicBezTo>
                          <a:pt x="430" y="17"/>
                          <a:pt x="411" y="11"/>
                          <a:pt x="487" y="36"/>
                        </a:cubicBez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>
                <a:off x="1229" y="1080"/>
                <a:ext cx="3050" cy="2751"/>
                <a:chOff x="7" y="1080"/>
                <a:chExt cx="3050" cy="2751"/>
              </a:xfrm>
            </p:grpSpPr>
            <p:grpSp>
              <p:nvGrpSpPr>
                <p:cNvPr id="31" name="Group 14"/>
                <p:cNvGrpSpPr>
                  <a:grpSpLocks/>
                </p:cNvGrpSpPr>
                <p:nvPr/>
              </p:nvGrpSpPr>
              <p:grpSpPr bwMode="auto">
                <a:xfrm>
                  <a:off x="7" y="2013"/>
                  <a:ext cx="2663" cy="1818"/>
                  <a:chOff x="7" y="2013"/>
                  <a:chExt cx="2663" cy="1818"/>
                </a:xfrm>
              </p:grpSpPr>
              <p:sp>
                <p:nvSpPr>
                  <p:cNvPr id="40" name="Freeform 41"/>
                  <p:cNvSpPr>
                    <a:spLocks/>
                  </p:cNvSpPr>
                  <p:nvPr/>
                </p:nvSpPr>
                <p:spPr bwMode="auto">
                  <a:xfrm>
                    <a:off x="7" y="2013"/>
                    <a:ext cx="2599" cy="1803"/>
                  </a:xfrm>
                  <a:custGeom>
                    <a:avLst/>
                    <a:gdLst>
                      <a:gd name="T0" fmla="*/ 2147483647 w 1781"/>
                      <a:gd name="T1" fmla="*/ 282302072 h 1235"/>
                      <a:gd name="T2" fmla="*/ 2147483647 w 1781"/>
                      <a:gd name="T3" fmla="*/ 2147483647 h 1235"/>
                      <a:gd name="T4" fmla="*/ 2147483647 w 1781"/>
                      <a:gd name="T5" fmla="*/ 2147483647 h 1235"/>
                      <a:gd name="T6" fmla="*/ 2147483647 w 1781"/>
                      <a:gd name="T7" fmla="*/ 2147483647 h 1235"/>
                      <a:gd name="T8" fmla="*/ 2147483647 w 1781"/>
                      <a:gd name="T9" fmla="*/ 2147483647 h 1235"/>
                      <a:gd name="T10" fmla="*/ 2147483647 w 1781"/>
                      <a:gd name="T11" fmla="*/ 0 h 1235"/>
                      <a:gd name="T12" fmla="*/ 2147483647 w 1781"/>
                      <a:gd name="T13" fmla="*/ 282302072 h 1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1"/>
                      <a:gd name="T22" fmla="*/ 0 h 1235"/>
                      <a:gd name="T23" fmla="*/ 1781 w 1781"/>
                      <a:gd name="T24" fmla="*/ 1235 h 1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1" h="1235">
                        <a:moveTo>
                          <a:pt x="487" y="36"/>
                        </a:moveTo>
                        <a:cubicBezTo>
                          <a:pt x="412" y="169"/>
                          <a:pt x="208" y="597"/>
                          <a:pt x="609" y="785"/>
                        </a:cubicBezTo>
                        <a:cubicBezTo>
                          <a:pt x="830" y="873"/>
                          <a:pt x="1204" y="807"/>
                          <a:pt x="1523" y="363"/>
                        </a:cubicBezTo>
                        <a:cubicBezTo>
                          <a:pt x="1586" y="379"/>
                          <a:pt x="1709" y="419"/>
                          <a:pt x="1781" y="444"/>
                        </a:cubicBezTo>
                        <a:cubicBezTo>
                          <a:pt x="1502" y="949"/>
                          <a:pt x="806" y="1235"/>
                          <a:pt x="452" y="998"/>
                        </a:cubicBezTo>
                        <a:cubicBezTo>
                          <a:pt x="0" y="701"/>
                          <a:pt x="278" y="135"/>
                          <a:pt x="372" y="0"/>
                        </a:cubicBezTo>
                        <a:cubicBezTo>
                          <a:pt x="430" y="17"/>
                          <a:pt x="411" y="11"/>
                          <a:pt x="487" y="3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100000">
                        <a:srgbClr val="79ACD7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sp>
                <p:nvSpPr>
                  <p:cNvPr id="41" name="Freeform 42"/>
                  <p:cNvSpPr>
                    <a:spLocks/>
                  </p:cNvSpPr>
                  <p:nvPr/>
                </p:nvSpPr>
                <p:spPr bwMode="auto">
                  <a:xfrm>
                    <a:off x="755" y="2659"/>
                    <a:ext cx="1915" cy="1172"/>
                  </a:xfrm>
                  <a:custGeom>
                    <a:avLst/>
                    <a:gdLst>
                      <a:gd name="T0" fmla="*/ 0 w 1312"/>
                      <a:gd name="T1" fmla="*/ 2147483647 h 803"/>
                      <a:gd name="T2" fmla="*/ 2147483647 w 1312"/>
                      <a:gd name="T3" fmla="*/ 2147483647 h 803"/>
                      <a:gd name="T4" fmla="*/ 2147483647 w 1312"/>
                      <a:gd name="T5" fmla="*/ 0 h 803"/>
                      <a:gd name="T6" fmla="*/ 2147483647 w 1312"/>
                      <a:gd name="T7" fmla="*/ 493633383 h 803"/>
                      <a:gd name="T8" fmla="*/ 2147483647 w 1312"/>
                      <a:gd name="T9" fmla="*/ 2147483647 h 803"/>
                      <a:gd name="T10" fmla="*/ 0 w 1312"/>
                      <a:gd name="T11" fmla="*/ 2147483647 h 80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2"/>
                      <a:gd name="T19" fmla="*/ 0 h 803"/>
                      <a:gd name="T20" fmla="*/ 1312 w 1312"/>
                      <a:gd name="T21" fmla="*/ 803 h 80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2" h="803">
                        <a:moveTo>
                          <a:pt x="0" y="589"/>
                        </a:moveTo>
                        <a:cubicBezTo>
                          <a:pt x="0" y="589"/>
                          <a:pt x="399" y="803"/>
                          <a:pt x="989" y="335"/>
                        </a:cubicBezTo>
                        <a:cubicBezTo>
                          <a:pt x="1163" y="189"/>
                          <a:pt x="1267" y="0"/>
                          <a:pt x="1267" y="0"/>
                        </a:cubicBezTo>
                        <a:cubicBezTo>
                          <a:pt x="1312" y="63"/>
                          <a:pt x="1312" y="63"/>
                          <a:pt x="1312" y="63"/>
                        </a:cubicBezTo>
                        <a:cubicBezTo>
                          <a:pt x="1312" y="63"/>
                          <a:pt x="999" y="633"/>
                          <a:pt x="400" y="678"/>
                        </a:cubicBezTo>
                        <a:cubicBezTo>
                          <a:pt x="148" y="694"/>
                          <a:pt x="0" y="589"/>
                          <a:pt x="0" y="58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50000">
                        <a:srgbClr val="003D70"/>
                      </a:gs>
                      <a:gs pos="100000">
                        <a:srgbClr val="0061B3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sp>
                <p:nvSpPr>
                  <p:cNvPr id="42" name="Freeform 43"/>
                  <p:cNvSpPr>
                    <a:spLocks/>
                  </p:cNvSpPr>
                  <p:nvPr/>
                </p:nvSpPr>
                <p:spPr bwMode="auto">
                  <a:xfrm>
                    <a:off x="419" y="2066"/>
                    <a:ext cx="389" cy="1042"/>
                  </a:xfrm>
                  <a:custGeom>
                    <a:avLst/>
                    <a:gdLst>
                      <a:gd name="T0" fmla="*/ 1597700349 w 267"/>
                      <a:gd name="T1" fmla="*/ 0 h 714"/>
                      <a:gd name="T2" fmla="*/ 2034146611 w 267"/>
                      <a:gd name="T3" fmla="*/ 391658397 h 714"/>
                      <a:gd name="T4" fmla="*/ 2057526089 w 267"/>
                      <a:gd name="T5" fmla="*/ 2147483647 h 714"/>
                      <a:gd name="T6" fmla="*/ 678048684 w 267"/>
                      <a:gd name="T7" fmla="*/ 2147483647 h 714"/>
                      <a:gd name="T8" fmla="*/ 1597700349 w 267"/>
                      <a:gd name="T9" fmla="*/ 0 h 7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7"/>
                      <a:gd name="T16" fmla="*/ 0 h 714"/>
                      <a:gd name="T17" fmla="*/ 267 w 267"/>
                      <a:gd name="T18" fmla="*/ 714 h 7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7" h="714">
                        <a:moveTo>
                          <a:pt x="205" y="0"/>
                        </a:moveTo>
                        <a:cubicBezTo>
                          <a:pt x="205" y="0"/>
                          <a:pt x="254" y="45"/>
                          <a:pt x="261" y="50"/>
                        </a:cubicBezTo>
                        <a:cubicBezTo>
                          <a:pt x="267" y="61"/>
                          <a:pt x="0" y="424"/>
                          <a:pt x="264" y="714"/>
                        </a:cubicBezTo>
                        <a:cubicBezTo>
                          <a:pt x="69" y="593"/>
                          <a:pt x="85" y="409"/>
                          <a:pt x="87" y="363"/>
                        </a:cubicBezTo>
                        <a:cubicBezTo>
                          <a:pt x="88" y="197"/>
                          <a:pt x="205" y="0"/>
                          <a:pt x="20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50000">
                        <a:srgbClr val="003D70"/>
                      </a:gs>
                      <a:gs pos="100000">
                        <a:srgbClr val="0061B3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606" y="1080"/>
                  <a:ext cx="2451" cy="1570"/>
                  <a:chOff x="606" y="1010"/>
                  <a:chExt cx="2451" cy="1570"/>
                </a:xfrm>
              </p:grpSpPr>
              <p:sp>
                <p:nvSpPr>
                  <p:cNvPr id="33" name="Freeform 46"/>
                  <p:cNvSpPr>
                    <a:spLocks/>
                  </p:cNvSpPr>
                  <p:nvPr/>
                </p:nvSpPr>
                <p:spPr bwMode="auto">
                  <a:xfrm>
                    <a:off x="2683" y="1564"/>
                    <a:ext cx="261" cy="1016"/>
                  </a:xfrm>
                  <a:custGeom>
                    <a:avLst/>
                    <a:gdLst>
                      <a:gd name="T0" fmla="*/ 0 w 179"/>
                      <a:gd name="T1" fmla="*/ 2147483647 h 696"/>
                      <a:gd name="T2" fmla="*/ 328124959 w 179"/>
                      <a:gd name="T3" fmla="*/ 2147483647 h 696"/>
                      <a:gd name="T4" fmla="*/ 1085935442 w 179"/>
                      <a:gd name="T5" fmla="*/ 2147483647 h 696"/>
                      <a:gd name="T6" fmla="*/ 710936742 w 179"/>
                      <a:gd name="T7" fmla="*/ 493878968 h 696"/>
                      <a:gd name="T8" fmla="*/ 499999075 w 179"/>
                      <a:gd name="T9" fmla="*/ 0 h 696"/>
                      <a:gd name="T10" fmla="*/ 0 w 179"/>
                      <a:gd name="T11" fmla="*/ 2147483647 h 6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9"/>
                      <a:gd name="T19" fmla="*/ 0 h 696"/>
                      <a:gd name="T20" fmla="*/ 179 w 179"/>
                      <a:gd name="T21" fmla="*/ 696 h 6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9" h="696">
                        <a:moveTo>
                          <a:pt x="0" y="630"/>
                        </a:moveTo>
                        <a:cubicBezTo>
                          <a:pt x="19" y="659"/>
                          <a:pt x="42" y="696"/>
                          <a:pt x="42" y="696"/>
                        </a:cubicBezTo>
                        <a:cubicBezTo>
                          <a:pt x="42" y="696"/>
                          <a:pt x="134" y="518"/>
                          <a:pt x="139" y="315"/>
                        </a:cubicBezTo>
                        <a:cubicBezTo>
                          <a:pt x="146" y="172"/>
                          <a:pt x="91" y="63"/>
                          <a:pt x="91" y="63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64" y="0"/>
                          <a:pt x="179" y="245"/>
                          <a:pt x="0" y="63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1C1C1"/>
                      </a:gs>
                      <a:gs pos="50000">
                        <a:srgbClr val="565656"/>
                      </a:gs>
                      <a:gs pos="100000">
                        <a:srgbClr val="C1C1C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3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606" y="1010"/>
                    <a:ext cx="2451" cy="1570"/>
                    <a:chOff x="606" y="1010"/>
                    <a:chExt cx="2451" cy="1570"/>
                  </a:xfrm>
                </p:grpSpPr>
                <p:sp>
                  <p:nvSpPr>
                    <p:cNvPr id="35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303" y="2376"/>
                      <a:ext cx="440" cy="204"/>
                    </a:xfrm>
                    <a:custGeom>
                      <a:avLst/>
                      <a:gdLst>
                        <a:gd name="T0" fmla="*/ 0 w 469"/>
                        <a:gd name="T1" fmla="*/ 0 h 218"/>
                        <a:gd name="T2" fmla="*/ 840714240 w 469"/>
                        <a:gd name="T3" fmla="*/ 237490071 h 218"/>
                        <a:gd name="T4" fmla="*/ 975977312 w 469"/>
                        <a:gd name="T5" fmla="*/ 450199381 h 218"/>
                        <a:gd name="T6" fmla="*/ 151911512 w 469"/>
                        <a:gd name="T7" fmla="*/ 206513462 h 218"/>
                        <a:gd name="T8" fmla="*/ 0 w 469"/>
                        <a:gd name="T9" fmla="*/ 0 h 2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9"/>
                        <a:gd name="T16" fmla="*/ 0 h 218"/>
                        <a:gd name="T17" fmla="*/ 469 w 469"/>
                        <a:gd name="T18" fmla="*/ 218 h 2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9" h="218">
                          <a:moveTo>
                            <a:pt x="0" y="0"/>
                          </a:moveTo>
                          <a:lnTo>
                            <a:pt x="404" y="115"/>
                          </a:lnTo>
                          <a:lnTo>
                            <a:pt x="469" y="218"/>
                          </a:lnTo>
                          <a:lnTo>
                            <a:pt x="73" y="1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DBDBD"/>
                        </a:gs>
                        <a:gs pos="100000">
                          <a:srgbClr val="4B4B4B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sr-Latn-RS" noProof="1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36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6" y="1010"/>
                      <a:ext cx="2451" cy="1473"/>
                      <a:chOff x="606" y="1010"/>
                      <a:chExt cx="2451" cy="1473"/>
                    </a:xfrm>
                  </p:grpSpPr>
                  <p:sp>
                    <p:nvSpPr>
                      <p:cNvPr id="37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6" y="1010"/>
                        <a:ext cx="2451" cy="1473"/>
                      </a:xfrm>
                      <a:custGeom>
                        <a:avLst/>
                        <a:gdLst>
                          <a:gd name="T0" fmla="*/ 2147483647 w 1678"/>
                          <a:gd name="T1" fmla="*/ 2147483647 h 1010"/>
                          <a:gd name="T2" fmla="*/ 2147483647 w 1678"/>
                          <a:gd name="T3" fmla="*/ 1970025963 h 1010"/>
                          <a:gd name="T4" fmla="*/ 911044533 w 1678"/>
                          <a:gd name="T5" fmla="*/ 2147483647 h 1010"/>
                          <a:gd name="T6" fmla="*/ 0 w 1678"/>
                          <a:gd name="T7" fmla="*/ 2147483647 h 1010"/>
                          <a:gd name="T8" fmla="*/ 2147483647 w 1678"/>
                          <a:gd name="T9" fmla="*/ 492507237 h 1010"/>
                          <a:gd name="T10" fmla="*/ 2147483647 w 1678"/>
                          <a:gd name="T11" fmla="*/ 2147483647 h 1010"/>
                          <a:gd name="T12" fmla="*/ 2147483647 w 1678"/>
                          <a:gd name="T13" fmla="*/ 2147483647 h 101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78"/>
                          <a:gd name="T22" fmla="*/ 0 h 1010"/>
                          <a:gd name="T23" fmla="*/ 1678 w 1678"/>
                          <a:gd name="T24" fmla="*/ 1010 h 101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78" h="1010">
                            <a:moveTo>
                              <a:pt x="1162" y="936"/>
                            </a:moveTo>
                            <a:cubicBezTo>
                              <a:pt x="1222" y="836"/>
                              <a:pt x="1371" y="388"/>
                              <a:pt x="985" y="252"/>
                            </a:cubicBezTo>
                            <a:cubicBezTo>
                              <a:pt x="471" y="122"/>
                              <a:pt x="116" y="637"/>
                              <a:pt x="116" y="637"/>
                            </a:cubicBezTo>
                            <a:cubicBezTo>
                              <a:pt x="116" y="637"/>
                              <a:pt x="116" y="637"/>
                              <a:pt x="0" y="603"/>
                            </a:cubicBezTo>
                            <a:cubicBezTo>
                              <a:pt x="272" y="215"/>
                              <a:pt x="727" y="0"/>
                              <a:pt x="1077" y="63"/>
                            </a:cubicBezTo>
                            <a:cubicBezTo>
                              <a:pt x="1416" y="123"/>
                              <a:pt x="1678" y="452"/>
                              <a:pt x="1422" y="1010"/>
                            </a:cubicBezTo>
                            <a:cubicBezTo>
                              <a:pt x="1357" y="994"/>
                              <a:pt x="1209" y="950"/>
                              <a:pt x="1162" y="936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6F6F6"/>
                          </a:gs>
                          <a:gs pos="100000">
                            <a:srgbClr val="717171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sr-Latn-RS" noProof="1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38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5" y="1187"/>
                        <a:ext cx="1606" cy="826"/>
                      </a:xfrm>
                      <a:custGeom>
                        <a:avLst/>
                        <a:gdLst>
                          <a:gd name="T0" fmla="*/ 2147483647 w 1100"/>
                          <a:gd name="T1" fmla="*/ 1023682006 h 565"/>
                          <a:gd name="T2" fmla="*/ 0 w 1100"/>
                          <a:gd name="T3" fmla="*/ 2147483647 h 565"/>
                          <a:gd name="T4" fmla="*/ 423523900 w 1100"/>
                          <a:gd name="T5" fmla="*/ 2147483647 h 565"/>
                          <a:gd name="T6" fmla="*/ 2147483647 w 1100"/>
                          <a:gd name="T7" fmla="*/ 1464652532 h 565"/>
                          <a:gd name="T8" fmla="*/ 2147483647 w 1100"/>
                          <a:gd name="T9" fmla="*/ 2147483647 h 565"/>
                          <a:gd name="T10" fmla="*/ 2147483647 w 1100"/>
                          <a:gd name="T11" fmla="*/ 1023682006 h 56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100"/>
                          <a:gd name="T19" fmla="*/ 0 h 565"/>
                          <a:gd name="T20" fmla="*/ 1100 w 1100"/>
                          <a:gd name="T21" fmla="*/ 565 h 565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100" h="565">
                            <a:moveTo>
                              <a:pt x="869" y="130"/>
                            </a:moveTo>
                            <a:cubicBezTo>
                              <a:pt x="355" y="0"/>
                              <a:pt x="0" y="515"/>
                              <a:pt x="0" y="515"/>
                            </a:cubicBezTo>
                            <a:cubicBezTo>
                              <a:pt x="0" y="515"/>
                              <a:pt x="0" y="515"/>
                              <a:pt x="54" y="565"/>
                            </a:cubicBezTo>
                            <a:cubicBezTo>
                              <a:pt x="279" y="285"/>
                              <a:pt x="580" y="120"/>
                              <a:pt x="866" y="186"/>
                            </a:cubicBezTo>
                            <a:cubicBezTo>
                              <a:pt x="1050" y="226"/>
                              <a:pt x="1100" y="347"/>
                              <a:pt x="1100" y="347"/>
                            </a:cubicBezTo>
                            <a:cubicBezTo>
                              <a:pt x="1084" y="303"/>
                              <a:pt x="1043" y="192"/>
                              <a:pt x="869" y="13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A3A3A3"/>
                          </a:gs>
                          <a:gs pos="50000">
                            <a:srgbClr val="525252"/>
                          </a:gs>
                          <a:gs pos="100000">
                            <a:srgbClr val="A3A3A3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sr-Latn-RS" noProof="1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39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6" y="1890"/>
                        <a:ext cx="249" cy="123"/>
                      </a:xfrm>
                      <a:custGeom>
                        <a:avLst/>
                        <a:gdLst>
                          <a:gd name="T0" fmla="*/ 380616817 w 264"/>
                          <a:gd name="T1" fmla="*/ 110562880 h 131"/>
                          <a:gd name="T2" fmla="*/ 558236615 w 264"/>
                          <a:gd name="T3" fmla="*/ 273276413 h 131"/>
                          <a:gd name="T4" fmla="*/ 175506045 w 264"/>
                          <a:gd name="T5" fmla="*/ 162713503 h 131"/>
                          <a:gd name="T6" fmla="*/ 0 w 264"/>
                          <a:gd name="T7" fmla="*/ 0 h 131"/>
                          <a:gd name="T8" fmla="*/ 380616817 w 264"/>
                          <a:gd name="T9" fmla="*/ 110562880 h 1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4"/>
                          <a:gd name="T16" fmla="*/ 0 h 131"/>
                          <a:gd name="T17" fmla="*/ 264 w 264"/>
                          <a:gd name="T18" fmla="*/ 131 h 1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4" h="131">
                            <a:moveTo>
                              <a:pt x="180" y="53"/>
                            </a:moveTo>
                            <a:lnTo>
                              <a:pt x="264" y="131"/>
                            </a:lnTo>
                            <a:lnTo>
                              <a:pt x="83" y="78"/>
                            </a:lnTo>
                            <a:lnTo>
                              <a:pt x="0" y="0"/>
                            </a:lnTo>
                            <a:lnTo>
                              <a:pt x="180" y="53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BDBDBD"/>
                          </a:gs>
                          <a:gs pos="100000">
                            <a:srgbClr val="4B4B4B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sr-Latn-RS" noProof="1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9" name="WordArt 51"/>
              <p:cNvSpPr>
                <a:spLocks noChangeArrowheads="1" noChangeShapeType="1" noTextEdit="1"/>
              </p:cNvSpPr>
              <p:nvPr/>
            </p:nvSpPr>
            <p:spPr bwMode="auto">
              <a:xfrm rot="1871965">
                <a:off x="1601" y="2329"/>
                <a:ext cx="1321" cy="108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1740005"/>
                  </a:avLst>
                </a:prstTxWarp>
              </a:bodyPr>
              <a:lstStyle/>
              <a:p>
                <a:pPr algn="ctr"/>
                <a:endParaRPr lang="sr-Latn-RS" kern="10">
                  <a:solidFill>
                    <a:srgbClr val="FFFFFF"/>
                  </a:solidFill>
                  <a:latin typeface="Arial Black"/>
                </a:endParaRPr>
              </a:p>
            </p:txBody>
          </p:sp>
          <p:sp>
            <p:nvSpPr>
              <p:cNvPr id="30" name="WordArt 58"/>
              <p:cNvSpPr>
                <a:spLocks noChangeArrowheads="1" noChangeShapeType="1" noTextEdit="1"/>
              </p:cNvSpPr>
              <p:nvPr/>
            </p:nvSpPr>
            <p:spPr bwMode="auto">
              <a:xfrm rot="2571658">
                <a:off x="2189" y="1180"/>
                <a:ext cx="1418" cy="207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4295596"/>
                  </a:avLst>
                </a:prstTxWarp>
              </a:bodyPr>
              <a:lstStyle/>
              <a:p>
                <a:pPr algn="ctr"/>
                <a:endParaRPr lang="sr-Latn-RS" kern="10"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3" name="Group 57"/>
            <p:cNvGrpSpPr>
              <a:grpSpLocks/>
            </p:cNvGrpSpPr>
            <p:nvPr/>
          </p:nvGrpSpPr>
          <p:grpSpPr bwMode="auto">
            <a:xfrm>
              <a:off x="3214678" y="2643182"/>
              <a:ext cx="1905000" cy="2173288"/>
              <a:chOff x="1095364" y="2230149"/>
              <a:chExt cx="1905000" cy="2173288"/>
            </a:xfrm>
          </p:grpSpPr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rot="21307710" flipH="1">
                <a:off x="1514240" y="3776374"/>
                <a:ext cx="465137" cy="627063"/>
              </a:xfrm>
              <a:prstGeom prst="line">
                <a:avLst/>
              </a:prstGeom>
              <a:noFill/>
              <a:ln w="76200">
                <a:solidFill>
                  <a:srgbClr val="77777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 rot="21307710" flipV="1">
                <a:off x="2441246" y="2230149"/>
                <a:ext cx="392112" cy="584200"/>
              </a:xfrm>
              <a:prstGeom prst="line">
                <a:avLst/>
              </a:prstGeom>
              <a:noFill/>
              <a:ln w="76200">
                <a:solidFill>
                  <a:srgbClr val="27588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pic>
            <p:nvPicPr>
              <p:cNvPr id="26" name="Picture 5" descr="C:\Users\nljubojevic\Desktop\crna gora\sistem48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364" y="3000372"/>
                <a:ext cx="19050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7" name="Rectangle 46"/>
          <p:cNvSpPr/>
          <p:nvPr/>
        </p:nvSpPr>
        <p:spPr>
          <a:xfrm>
            <a:off x="683568" y="476672"/>
            <a:ext cx="19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r-Latn-RS" b="1" dirty="0" smtClean="0">
                <a:solidFill>
                  <a:srgbClr val="002060"/>
                </a:solidFill>
                <a:latin typeface="Cambria" pitchFamily="18" charset="0"/>
              </a:rPr>
              <a:t>KOMUNIKACIJA?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68144" y="116632"/>
            <a:ext cx="188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951038" y="1714500"/>
            <a:ext cx="5675312" cy="4367213"/>
            <a:chOff x="1951038" y="1714500"/>
            <a:chExt cx="5675312" cy="4367213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951038" y="1714500"/>
              <a:ext cx="5675312" cy="4367213"/>
              <a:chOff x="1229" y="1080"/>
              <a:chExt cx="3575" cy="2751"/>
            </a:xfrm>
          </p:grpSpPr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1754" y="2851"/>
                <a:ext cx="3050" cy="978"/>
                <a:chOff x="1754" y="2851"/>
                <a:chExt cx="3050" cy="978"/>
              </a:xfrm>
            </p:grpSpPr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 rot="-534481">
                  <a:off x="2641" y="3027"/>
                  <a:ext cx="1205" cy="452"/>
                </a:xfrm>
                <a:prstGeom prst="ellipse">
                  <a:avLst/>
                </a:pr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sr-Latn-RS">
                    <a:latin typeface="Calibri" pitchFamily="34" charset="0"/>
                  </a:endParaRPr>
                </a:p>
              </p:txBody>
            </p:sp>
            <p:grpSp>
              <p:nvGrpSpPr>
                <p:cNvPr id="26" name="Group 10"/>
                <p:cNvGrpSpPr>
                  <a:grpSpLocks/>
                </p:cNvGrpSpPr>
                <p:nvPr/>
              </p:nvGrpSpPr>
              <p:grpSpPr bwMode="auto">
                <a:xfrm>
                  <a:off x="1754" y="2851"/>
                  <a:ext cx="3050" cy="978"/>
                  <a:chOff x="532" y="2851"/>
                  <a:chExt cx="3050" cy="978"/>
                </a:xfrm>
              </p:grpSpPr>
              <p:sp>
                <p:nvSpPr>
                  <p:cNvPr id="27" name="Freeform 38"/>
                  <p:cNvSpPr>
                    <a:spLocks/>
                  </p:cNvSpPr>
                  <p:nvPr/>
                </p:nvSpPr>
                <p:spPr bwMode="auto">
                  <a:xfrm>
                    <a:off x="1132" y="2851"/>
                    <a:ext cx="2450" cy="520"/>
                  </a:xfrm>
                  <a:custGeom>
                    <a:avLst/>
                    <a:gdLst>
                      <a:gd name="T0" fmla="*/ 2147483647 w 1678"/>
                      <a:gd name="T1" fmla="*/ 321920855 h 1010"/>
                      <a:gd name="T2" fmla="*/ 2147483647 w 1678"/>
                      <a:gd name="T3" fmla="*/ 86670885 h 1010"/>
                      <a:gd name="T4" fmla="*/ 909929011 w 1678"/>
                      <a:gd name="T5" fmla="*/ 219084955 h 1010"/>
                      <a:gd name="T6" fmla="*/ 0 w 1678"/>
                      <a:gd name="T7" fmla="*/ 207391354 h 1010"/>
                      <a:gd name="T8" fmla="*/ 2147483647 w 1678"/>
                      <a:gd name="T9" fmla="*/ 21667919 h 1010"/>
                      <a:gd name="T10" fmla="*/ 2147483647 w 1678"/>
                      <a:gd name="T11" fmla="*/ 347371811 h 1010"/>
                      <a:gd name="T12" fmla="*/ 2147483647 w 1678"/>
                      <a:gd name="T13" fmla="*/ 321920855 h 10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78"/>
                      <a:gd name="T22" fmla="*/ 0 h 1010"/>
                      <a:gd name="T23" fmla="*/ 1678 w 1678"/>
                      <a:gd name="T24" fmla="*/ 1010 h 10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78" h="1010">
                        <a:moveTo>
                          <a:pt x="1162" y="936"/>
                        </a:moveTo>
                        <a:cubicBezTo>
                          <a:pt x="1222" y="836"/>
                          <a:pt x="1371" y="388"/>
                          <a:pt x="985" y="252"/>
                        </a:cubicBezTo>
                        <a:cubicBezTo>
                          <a:pt x="471" y="122"/>
                          <a:pt x="116" y="637"/>
                          <a:pt x="116" y="637"/>
                        </a:cubicBezTo>
                        <a:cubicBezTo>
                          <a:pt x="116" y="637"/>
                          <a:pt x="116" y="637"/>
                          <a:pt x="0" y="603"/>
                        </a:cubicBezTo>
                        <a:cubicBezTo>
                          <a:pt x="272" y="215"/>
                          <a:pt x="727" y="0"/>
                          <a:pt x="1077" y="63"/>
                        </a:cubicBezTo>
                        <a:cubicBezTo>
                          <a:pt x="1416" y="123"/>
                          <a:pt x="1678" y="452"/>
                          <a:pt x="1422" y="1010"/>
                        </a:cubicBezTo>
                        <a:cubicBezTo>
                          <a:pt x="1357" y="994"/>
                          <a:pt x="1209" y="950"/>
                          <a:pt x="1162" y="936"/>
                        </a:cubicBez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sp>
                <p:nvSpPr>
                  <p:cNvPr id="28" name="Freeform 39"/>
                  <p:cNvSpPr>
                    <a:spLocks/>
                  </p:cNvSpPr>
                  <p:nvPr/>
                </p:nvSpPr>
                <p:spPr bwMode="auto">
                  <a:xfrm>
                    <a:off x="532" y="3191"/>
                    <a:ext cx="2600" cy="638"/>
                  </a:xfrm>
                  <a:custGeom>
                    <a:avLst/>
                    <a:gdLst>
                      <a:gd name="T0" fmla="*/ 2147483647 w 1781"/>
                      <a:gd name="T1" fmla="*/ 12508238 h 1235"/>
                      <a:gd name="T2" fmla="*/ 2147483647 w 1781"/>
                      <a:gd name="T3" fmla="*/ 272745684 h 1235"/>
                      <a:gd name="T4" fmla="*/ 2147483647 w 1781"/>
                      <a:gd name="T5" fmla="*/ 126123320 h 1235"/>
                      <a:gd name="T6" fmla="*/ 2147483647 w 1781"/>
                      <a:gd name="T7" fmla="*/ 154266409 h 1235"/>
                      <a:gd name="T8" fmla="*/ 2147483647 w 1781"/>
                      <a:gd name="T9" fmla="*/ 346752084 h 1235"/>
                      <a:gd name="T10" fmla="*/ 2147483647 w 1781"/>
                      <a:gd name="T11" fmla="*/ 0 h 1235"/>
                      <a:gd name="T12" fmla="*/ 2147483647 w 1781"/>
                      <a:gd name="T13" fmla="*/ 12508238 h 1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1"/>
                      <a:gd name="T22" fmla="*/ 0 h 1235"/>
                      <a:gd name="T23" fmla="*/ 1781 w 1781"/>
                      <a:gd name="T24" fmla="*/ 1235 h 1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1" h="1235">
                        <a:moveTo>
                          <a:pt x="487" y="36"/>
                        </a:moveTo>
                        <a:cubicBezTo>
                          <a:pt x="412" y="169"/>
                          <a:pt x="208" y="597"/>
                          <a:pt x="609" y="785"/>
                        </a:cubicBezTo>
                        <a:cubicBezTo>
                          <a:pt x="830" y="873"/>
                          <a:pt x="1204" y="807"/>
                          <a:pt x="1523" y="363"/>
                        </a:cubicBezTo>
                        <a:cubicBezTo>
                          <a:pt x="1586" y="379"/>
                          <a:pt x="1709" y="419"/>
                          <a:pt x="1781" y="444"/>
                        </a:cubicBezTo>
                        <a:cubicBezTo>
                          <a:pt x="1502" y="949"/>
                          <a:pt x="806" y="1235"/>
                          <a:pt x="452" y="998"/>
                        </a:cubicBezTo>
                        <a:cubicBezTo>
                          <a:pt x="0" y="701"/>
                          <a:pt x="278" y="135"/>
                          <a:pt x="372" y="0"/>
                        </a:cubicBezTo>
                        <a:cubicBezTo>
                          <a:pt x="430" y="17"/>
                          <a:pt x="411" y="11"/>
                          <a:pt x="487" y="36"/>
                        </a:cubicBez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1229" y="1080"/>
                <a:ext cx="3050" cy="2751"/>
                <a:chOff x="7" y="1080"/>
                <a:chExt cx="3050" cy="2751"/>
              </a:xfrm>
            </p:grpSpPr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7" y="2013"/>
                  <a:ext cx="2663" cy="1818"/>
                  <a:chOff x="7" y="2013"/>
                  <a:chExt cx="2663" cy="1818"/>
                </a:xfrm>
              </p:grpSpPr>
              <p:sp>
                <p:nvSpPr>
                  <p:cNvPr id="22" name="Freeform 41"/>
                  <p:cNvSpPr>
                    <a:spLocks/>
                  </p:cNvSpPr>
                  <p:nvPr/>
                </p:nvSpPr>
                <p:spPr bwMode="auto">
                  <a:xfrm>
                    <a:off x="7" y="2013"/>
                    <a:ext cx="2599" cy="1803"/>
                  </a:xfrm>
                  <a:custGeom>
                    <a:avLst/>
                    <a:gdLst>
                      <a:gd name="T0" fmla="*/ 2147483647 w 1781"/>
                      <a:gd name="T1" fmla="*/ 282302072 h 1235"/>
                      <a:gd name="T2" fmla="*/ 2147483647 w 1781"/>
                      <a:gd name="T3" fmla="*/ 2147483647 h 1235"/>
                      <a:gd name="T4" fmla="*/ 2147483647 w 1781"/>
                      <a:gd name="T5" fmla="*/ 2147483647 h 1235"/>
                      <a:gd name="T6" fmla="*/ 2147483647 w 1781"/>
                      <a:gd name="T7" fmla="*/ 2147483647 h 1235"/>
                      <a:gd name="T8" fmla="*/ 2147483647 w 1781"/>
                      <a:gd name="T9" fmla="*/ 2147483647 h 1235"/>
                      <a:gd name="T10" fmla="*/ 2147483647 w 1781"/>
                      <a:gd name="T11" fmla="*/ 0 h 1235"/>
                      <a:gd name="T12" fmla="*/ 2147483647 w 1781"/>
                      <a:gd name="T13" fmla="*/ 282302072 h 1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1"/>
                      <a:gd name="T22" fmla="*/ 0 h 1235"/>
                      <a:gd name="T23" fmla="*/ 1781 w 1781"/>
                      <a:gd name="T24" fmla="*/ 1235 h 1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1" h="1235">
                        <a:moveTo>
                          <a:pt x="487" y="36"/>
                        </a:moveTo>
                        <a:cubicBezTo>
                          <a:pt x="412" y="169"/>
                          <a:pt x="208" y="597"/>
                          <a:pt x="609" y="785"/>
                        </a:cubicBezTo>
                        <a:cubicBezTo>
                          <a:pt x="830" y="873"/>
                          <a:pt x="1204" y="807"/>
                          <a:pt x="1523" y="363"/>
                        </a:cubicBezTo>
                        <a:cubicBezTo>
                          <a:pt x="1586" y="379"/>
                          <a:pt x="1709" y="419"/>
                          <a:pt x="1781" y="444"/>
                        </a:cubicBezTo>
                        <a:cubicBezTo>
                          <a:pt x="1502" y="949"/>
                          <a:pt x="806" y="1235"/>
                          <a:pt x="452" y="998"/>
                        </a:cubicBezTo>
                        <a:cubicBezTo>
                          <a:pt x="0" y="701"/>
                          <a:pt x="278" y="135"/>
                          <a:pt x="372" y="0"/>
                        </a:cubicBezTo>
                        <a:cubicBezTo>
                          <a:pt x="430" y="17"/>
                          <a:pt x="411" y="11"/>
                          <a:pt x="487" y="3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100000">
                        <a:srgbClr val="79ACD7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sp>
                <p:nvSpPr>
                  <p:cNvPr id="23" name="Freeform 42"/>
                  <p:cNvSpPr>
                    <a:spLocks/>
                  </p:cNvSpPr>
                  <p:nvPr/>
                </p:nvSpPr>
                <p:spPr bwMode="auto">
                  <a:xfrm>
                    <a:off x="755" y="2659"/>
                    <a:ext cx="1915" cy="1172"/>
                  </a:xfrm>
                  <a:custGeom>
                    <a:avLst/>
                    <a:gdLst>
                      <a:gd name="T0" fmla="*/ 0 w 1312"/>
                      <a:gd name="T1" fmla="*/ 2147483647 h 803"/>
                      <a:gd name="T2" fmla="*/ 2147483647 w 1312"/>
                      <a:gd name="T3" fmla="*/ 2147483647 h 803"/>
                      <a:gd name="T4" fmla="*/ 2147483647 w 1312"/>
                      <a:gd name="T5" fmla="*/ 0 h 803"/>
                      <a:gd name="T6" fmla="*/ 2147483647 w 1312"/>
                      <a:gd name="T7" fmla="*/ 493633383 h 803"/>
                      <a:gd name="T8" fmla="*/ 2147483647 w 1312"/>
                      <a:gd name="T9" fmla="*/ 2147483647 h 803"/>
                      <a:gd name="T10" fmla="*/ 0 w 1312"/>
                      <a:gd name="T11" fmla="*/ 2147483647 h 80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2"/>
                      <a:gd name="T19" fmla="*/ 0 h 803"/>
                      <a:gd name="T20" fmla="*/ 1312 w 1312"/>
                      <a:gd name="T21" fmla="*/ 803 h 80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2" h="803">
                        <a:moveTo>
                          <a:pt x="0" y="589"/>
                        </a:moveTo>
                        <a:cubicBezTo>
                          <a:pt x="0" y="589"/>
                          <a:pt x="399" y="803"/>
                          <a:pt x="989" y="335"/>
                        </a:cubicBezTo>
                        <a:cubicBezTo>
                          <a:pt x="1163" y="189"/>
                          <a:pt x="1267" y="0"/>
                          <a:pt x="1267" y="0"/>
                        </a:cubicBezTo>
                        <a:cubicBezTo>
                          <a:pt x="1312" y="63"/>
                          <a:pt x="1312" y="63"/>
                          <a:pt x="1312" y="63"/>
                        </a:cubicBezTo>
                        <a:cubicBezTo>
                          <a:pt x="1312" y="63"/>
                          <a:pt x="999" y="633"/>
                          <a:pt x="400" y="678"/>
                        </a:cubicBezTo>
                        <a:cubicBezTo>
                          <a:pt x="148" y="694"/>
                          <a:pt x="0" y="589"/>
                          <a:pt x="0" y="58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50000">
                        <a:srgbClr val="003D70"/>
                      </a:gs>
                      <a:gs pos="100000">
                        <a:srgbClr val="0061B3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sp>
                <p:nvSpPr>
                  <p:cNvPr id="24" name="Freeform 43"/>
                  <p:cNvSpPr>
                    <a:spLocks/>
                  </p:cNvSpPr>
                  <p:nvPr/>
                </p:nvSpPr>
                <p:spPr bwMode="auto">
                  <a:xfrm>
                    <a:off x="419" y="2066"/>
                    <a:ext cx="389" cy="1042"/>
                  </a:xfrm>
                  <a:custGeom>
                    <a:avLst/>
                    <a:gdLst>
                      <a:gd name="T0" fmla="*/ 1597700349 w 267"/>
                      <a:gd name="T1" fmla="*/ 0 h 714"/>
                      <a:gd name="T2" fmla="*/ 2034146611 w 267"/>
                      <a:gd name="T3" fmla="*/ 391658397 h 714"/>
                      <a:gd name="T4" fmla="*/ 2057526089 w 267"/>
                      <a:gd name="T5" fmla="*/ 2147483647 h 714"/>
                      <a:gd name="T6" fmla="*/ 678048684 w 267"/>
                      <a:gd name="T7" fmla="*/ 2147483647 h 714"/>
                      <a:gd name="T8" fmla="*/ 1597700349 w 267"/>
                      <a:gd name="T9" fmla="*/ 0 h 7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7"/>
                      <a:gd name="T16" fmla="*/ 0 h 714"/>
                      <a:gd name="T17" fmla="*/ 267 w 267"/>
                      <a:gd name="T18" fmla="*/ 714 h 7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7" h="714">
                        <a:moveTo>
                          <a:pt x="205" y="0"/>
                        </a:moveTo>
                        <a:cubicBezTo>
                          <a:pt x="205" y="0"/>
                          <a:pt x="254" y="45"/>
                          <a:pt x="261" y="50"/>
                        </a:cubicBezTo>
                        <a:cubicBezTo>
                          <a:pt x="267" y="61"/>
                          <a:pt x="0" y="424"/>
                          <a:pt x="264" y="714"/>
                        </a:cubicBezTo>
                        <a:cubicBezTo>
                          <a:pt x="69" y="593"/>
                          <a:pt x="85" y="409"/>
                          <a:pt x="87" y="363"/>
                        </a:cubicBezTo>
                        <a:cubicBezTo>
                          <a:pt x="88" y="197"/>
                          <a:pt x="205" y="0"/>
                          <a:pt x="20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1B3"/>
                      </a:gs>
                      <a:gs pos="50000">
                        <a:srgbClr val="003D70"/>
                      </a:gs>
                      <a:gs pos="100000">
                        <a:srgbClr val="0061B3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606" y="1080"/>
                  <a:ext cx="2451" cy="1570"/>
                  <a:chOff x="606" y="1010"/>
                  <a:chExt cx="2451" cy="1570"/>
                </a:xfrm>
              </p:grpSpPr>
              <p:sp>
                <p:nvSpPr>
                  <p:cNvPr id="15" name="Freeform 46"/>
                  <p:cNvSpPr>
                    <a:spLocks/>
                  </p:cNvSpPr>
                  <p:nvPr/>
                </p:nvSpPr>
                <p:spPr bwMode="auto">
                  <a:xfrm>
                    <a:off x="2683" y="1564"/>
                    <a:ext cx="261" cy="1016"/>
                  </a:xfrm>
                  <a:custGeom>
                    <a:avLst/>
                    <a:gdLst>
                      <a:gd name="T0" fmla="*/ 0 w 179"/>
                      <a:gd name="T1" fmla="*/ 2147483647 h 696"/>
                      <a:gd name="T2" fmla="*/ 328124959 w 179"/>
                      <a:gd name="T3" fmla="*/ 2147483647 h 696"/>
                      <a:gd name="T4" fmla="*/ 1085935442 w 179"/>
                      <a:gd name="T5" fmla="*/ 2147483647 h 696"/>
                      <a:gd name="T6" fmla="*/ 710936742 w 179"/>
                      <a:gd name="T7" fmla="*/ 493878968 h 696"/>
                      <a:gd name="T8" fmla="*/ 499999075 w 179"/>
                      <a:gd name="T9" fmla="*/ 0 h 696"/>
                      <a:gd name="T10" fmla="*/ 0 w 179"/>
                      <a:gd name="T11" fmla="*/ 2147483647 h 6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9"/>
                      <a:gd name="T19" fmla="*/ 0 h 696"/>
                      <a:gd name="T20" fmla="*/ 179 w 179"/>
                      <a:gd name="T21" fmla="*/ 696 h 6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9" h="696">
                        <a:moveTo>
                          <a:pt x="0" y="630"/>
                        </a:moveTo>
                        <a:cubicBezTo>
                          <a:pt x="19" y="659"/>
                          <a:pt x="42" y="696"/>
                          <a:pt x="42" y="696"/>
                        </a:cubicBezTo>
                        <a:cubicBezTo>
                          <a:pt x="42" y="696"/>
                          <a:pt x="134" y="518"/>
                          <a:pt x="139" y="315"/>
                        </a:cubicBezTo>
                        <a:cubicBezTo>
                          <a:pt x="146" y="172"/>
                          <a:pt x="91" y="63"/>
                          <a:pt x="91" y="63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64" y="0"/>
                          <a:pt x="179" y="245"/>
                          <a:pt x="0" y="63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1C1C1"/>
                      </a:gs>
                      <a:gs pos="50000">
                        <a:srgbClr val="565656"/>
                      </a:gs>
                      <a:gs pos="100000">
                        <a:srgbClr val="C1C1C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sr-Latn-RS" noProof="1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606" y="1010"/>
                    <a:ext cx="2451" cy="1570"/>
                    <a:chOff x="606" y="1010"/>
                    <a:chExt cx="2451" cy="1570"/>
                  </a:xfrm>
                </p:grpSpPr>
                <p:sp>
                  <p:nvSpPr>
                    <p:cNvPr id="1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303" y="2376"/>
                      <a:ext cx="440" cy="204"/>
                    </a:xfrm>
                    <a:custGeom>
                      <a:avLst/>
                      <a:gdLst>
                        <a:gd name="T0" fmla="*/ 0 w 469"/>
                        <a:gd name="T1" fmla="*/ 0 h 218"/>
                        <a:gd name="T2" fmla="*/ 840714240 w 469"/>
                        <a:gd name="T3" fmla="*/ 237490071 h 218"/>
                        <a:gd name="T4" fmla="*/ 975977312 w 469"/>
                        <a:gd name="T5" fmla="*/ 450199381 h 218"/>
                        <a:gd name="T6" fmla="*/ 151911512 w 469"/>
                        <a:gd name="T7" fmla="*/ 206513462 h 218"/>
                        <a:gd name="T8" fmla="*/ 0 w 469"/>
                        <a:gd name="T9" fmla="*/ 0 h 2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9"/>
                        <a:gd name="T16" fmla="*/ 0 h 218"/>
                        <a:gd name="T17" fmla="*/ 469 w 469"/>
                        <a:gd name="T18" fmla="*/ 218 h 2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9" h="218">
                          <a:moveTo>
                            <a:pt x="0" y="0"/>
                          </a:moveTo>
                          <a:lnTo>
                            <a:pt x="404" y="115"/>
                          </a:lnTo>
                          <a:lnTo>
                            <a:pt x="469" y="218"/>
                          </a:lnTo>
                          <a:lnTo>
                            <a:pt x="73" y="1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DBDBD"/>
                        </a:gs>
                        <a:gs pos="100000">
                          <a:srgbClr val="4B4B4B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sr-Latn-RS" noProof="1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8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6" y="1010"/>
                      <a:ext cx="2451" cy="1473"/>
                      <a:chOff x="606" y="1010"/>
                      <a:chExt cx="2451" cy="1473"/>
                    </a:xfrm>
                  </p:grpSpPr>
                  <p:sp>
                    <p:nvSpPr>
                      <p:cNvPr id="19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6" y="1010"/>
                        <a:ext cx="2451" cy="1473"/>
                      </a:xfrm>
                      <a:custGeom>
                        <a:avLst/>
                        <a:gdLst>
                          <a:gd name="T0" fmla="*/ 2147483647 w 1678"/>
                          <a:gd name="T1" fmla="*/ 2147483647 h 1010"/>
                          <a:gd name="T2" fmla="*/ 2147483647 w 1678"/>
                          <a:gd name="T3" fmla="*/ 1970025963 h 1010"/>
                          <a:gd name="T4" fmla="*/ 911044533 w 1678"/>
                          <a:gd name="T5" fmla="*/ 2147483647 h 1010"/>
                          <a:gd name="T6" fmla="*/ 0 w 1678"/>
                          <a:gd name="T7" fmla="*/ 2147483647 h 1010"/>
                          <a:gd name="T8" fmla="*/ 2147483647 w 1678"/>
                          <a:gd name="T9" fmla="*/ 492507237 h 1010"/>
                          <a:gd name="T10" fmla="*/ 2147483647 w 1678"/>
                          <a:gd name="T11" fmla="*/ 2147483647 h 1010"/>
                          <a:gd name="T12" fmla="*/ 2147483647 w 1678"/>
                          <a:gd name="T13" fmla="*/ 2147483647 h 101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78"/>
                          <a:gd name="T22" fmla="*/ 0 h 1010"/>
                          <a:gd name="T23" fmla="*/ 1678 w 1678"/>
                          <a:gd name="T24" fmla="*/ 1010 h 101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78" h="1010">
                            <a:moveTo>
                              <a:pt x="1162" y="936"/>
                            </a:moveTo>
                            <a:cubicBezTo>
                              <a:pt x="1222" y="836"/>
                              <a:pt x="1371" y="388"/>
                              <a:pt x="985" y="252"/>
                            </a:cubicBezTo>
                            <a:cubicBezTo>
                              <a:pt x="471" y="122"/>
                              <a:pt x="116" y="637"/>
                              <a:pt x="116" y="637"/>
                            </a:cubicBezTo>
                            <a:cubicBezTo>
                              <a:pt x="116" y="637"/>
                              <a:pt x="116" y="637"/>
                              <a:pt x="0" y="603"/>
                            </a:cubicBezTo>
                            <a:cubicBezTo>
                              <a:pt x="272" y="215"/>
                              <a:pt x="727" y="0"/>
                              <a:pt x="1077" y="63"/>
                            </a:cubicBezTo>
                            <a:cubicBezTo>
                              <a:pt x="1416" y="123"/>
                              <a:pt x="1678" y="452"/>
                              <a:pt x="1422" y="1010"/>
                            </a:cubicBezTo>
                            <a:cubicBezTo>
                              <a:pt x="1357" y="994"/>
                              <a:pt x="1209" y="950"/>
                              <a:pt x="1162" y="936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6F6F6"/>
                          </a:gs>
                          <a:gs pos="100000">
                            <a:srgbClr val="717171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sr-Latn-RS" noProof="1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5" y="1187"/>
                        <a:ext cx="1606" cy="826"/>
                      </a:xfrm>
                      <a:custGeom>
                        <a:avLst/>
                        <a:gdLst>
                          <a:gd name="T0" fmla="*/ 2147483647 w 1100"/>
                          <a:gd name="T1" fmla="*/ 1023682006 h 565"/>
                          <a:gd name="T2" fmla="*/ 0 w 1100"/>
                          <a:gd name="T3" fmla="*/ 2147483647 h 565"/>
                          <a:gd name="T4" fmla="*/ 423523900 w 1100"/>
                          <a:gd name="T5" fmla="*/ 2147483647 h 565"/>
                          <a:gd name="T6" fmla="*/ 2147483647 w 1100"/>
                          <a:gd name="T7" fmla="*/ 1464652532 h 565"/>
                          <a:gd name="T8" fmla="*/ 2147483647 w 1100"/>
                          <a:gd name="T9" fmla="*/ 2147483647 h 565"/>
                          <a:gd name="T10" fmla="*/ 2147483647 w 1100"/>
                          <a:gd name="T11" fmla="*/ 1023682006 h 56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100"/>
                          <a:gd name="T19" fmla="*/ 0 h 565"/>
                          <a:gd name="T20" fmla="*/ 1100 w 1100"/>
                          <a:gd name="T21" fmla="*/ 565 h 565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100" h="565">
                            <a:moveTo>
                              <a:pt x="869" y="130"/>
                            </a:moveTo>
                            <a:cubicBezTo>
                              <a:pt x="355" y="0"/>
                              <a:pt x="0" y="515"/>
                              <a:pt x="0" y="515"/>
                            </a:cubicBezTo>
                            <a:cubicBezTo>
                              <a:pt x="0" y="515"/>
                              <a:pt x="0" y="515"/>
                              <a:pt x="54" y="565"/>
                            </a:cubicBezTo>
                            <a:cubicBezTo>
                              <a:pt x="279" y="285"/>
                              <a:pt x="580" y="120"/>
                              <a:pt x="866" y="186"/>
                            </a:cubicBezTo>
                            <a:cubicBezTo>
                              <a:pt x="1050" y="226"/>
                              <a:pt x="1100" y="347"/>
                              <a:pt x="1100" y="347"/>
                            </a:cubicBezTo>
                            <a:cubicBezTo>
                              <a:pt x="1084" y="303"/>
                              <a:pt x="1043" y="192"/>
                              <a:pt x="869" y="13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A3A3A3"/>
                          </a:gs>
                          <a:gs pos="50000">
                            <a:srgbClr val="525252"/>
                          </a:gs>
                          <a:gs pos="100000">
                            <a:srgbClr val="A3A3A3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sr-Latn-RS" noProof="1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6" y="1890"/>
                        <a:ext cx="249" cy="123"/>
                      </a:xfrm>
                      <a:custGeom>
                        <a:avLst/>
                        <a:gdLst>
                          <a:gd name="T0" fmla="*/ 380616817 w 264"/>
                          <a:gd name="T1" fmla="*/ 110562880 h 131"/>
                          <a:gd name="T2" fmla="*/ 558236615 w 264"/>
                          <a:gd name="T3" fmla="*/ 273276413 h 131"/>
                          <a:gd name="T4" fmla="*/ 175506045 w 264"/>
                          <a:gd name="T5" fmla="*/ 162713503 h 131"/>
                          <a:gd name="T6" fmla="*/ 0 w 264"/>
                          <a:gd name="T7" fmla="*/ 0 h 131"/>
                          <a:gd name="T8" fmla="*/ 380616817 w 264"/>
                          <a:gd name="T9" fmla="*/ 110562880 h 1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4"/>
                          <a:gd name="T16" fmla="*/ 0 h 131"/>
                          <a:gd name="T17" fmla="*/ 264 w 264"/>
                          <a:gd name="T18" fmla="*/ 131 h 1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4" h="131">
                            <a:moveTo>
                              <a:pt x="180" y="53"/>
                            </a:moveTo>
                            <a:lnTo>
                              <a:pt x="264" y="131"/>
                            </a:lnTo>
                            <a:lnTo>
                              <a:pt x="83" y="78"/>
                            </a:lnTo>
                            <a:lnTo>
                              <a:pt x="0" y="0"/>
                            </a:lnTo>
                            <a:lnTo>
                              <a:pt x="180" y="53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BDBDBD"/>
                          </a:gs>
                          <a:gs pos="100000">
                            <a:srgbClr val="4B4B4B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sr-Latn-RS" noProof="1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1" name="WordArt 51"/>
              <p:cNvSpPr>
                <a:spLocks noChangeArrowheads="1" noChangeShapeType="1" noTextEdit="1"/>
              </p:cNvSpPr>
              <p:nvPr/>
            </p:nvSpPr>
            <p:spPr bwMode="auto">
              <a:xfrm rot="1871965">
                <a:off x="1601" y="2329"/>
                <a:ext cx="1321" cy="108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1740005"/>
                  </a:avLst>
                </a:prstTxWarp>
              </a:bodyPr>
              <a:lstStyle/>
              <a:p>
                <a:pPr algn="ctr"/>
                <a:endParaRPr lang="sr-Latn-RS" kern="10">
                  <a:solidFill>
                    <a:srgbClr val="FFFFFF"/>
                  </a:solidFill>
                  <a:latin typeface="Arial Black"/>
                </a:endParaRPr>
              </a:p>
            </p:txBody>
          </p:sp>
          <p:sp>
            <p:nvSpPr>
              <p:cNvPr id="12" name="WordArt 58"/>
              <p:cNvSpPr>
                <a:spLocks noChangeArrowheads="1" noChangeShapeType="1" noTextEdit="1"/>
              </p:cNvSpPr>
              <p:nvPr/>
            </p:nvSpPr>
            <p:spPr bwMode="auto">
              <a:xfrm rot="2571658">
                <a:off x="2189" y="1180"/>
                <a:ext cx="1418" cy="207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4295596"/>
                  </a:avLst>
                </a:prstTxWarp>
              </a:bodyPr>
              <a:lstStyle/>
              <a:p>
                <a:pPr algn="ctr"/>
                <a:endParaRPr lang="sr-Latn-RS" kern="10"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3214678" y="2643182"/>
              <a:ext cx="1905000" cy="2173288"/>
              <a:chOff x="1095364" y="2230149"/>
              <a:chExt cx="1905000" cy="2173288"/>
            </a:xfrm>
          </p:grpSpPr>
          <p:sp>
            <p:nvSpPr>
              <p:cNvPr id="6" name="Line 29"/>
              <p:cNvSpPr>
                <a:spLocks noChangeShapeType="1"/>
              </p:cNvSpPr>
              <p:nvPr/>
            </p:nvSpPr>
            <p:spPr bwMode="auto">
              <a:xfrm rot="21307710" flipH="1">
                <a:off x="1514240" y="3776374"/>
                <a:ext cx="465137" cy="627063"/>
              </a:xfrm>
              <a:prstGeom prst="line">
                <a:avLst/>
              </a:prstGeom>
              <a:noFill/>
              <a:ln w="76200">
                <a:solidFill>
                  <a:srgbClr val="77777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sp>
            <p:nvSpPr>
              <p:cNvPr id="7" name="Line 30"/>
              <p:cNvSpPr>
                <a:spLocks noChangeShapeType="1"/>
              </p:cNvSpPr>
              <p:nvPr/>
            </p:nvSpPr>
            <p:spPr bwMode="auto">
              <a:xfrm rot="21307710" flipV="1">
                <a:off x="2441246" y="2230149"/>
                <a:ext cx="392112" cy="584200"/>
              </a:xfrm>
              <a:prstGeom prst="line">
                <a:avLst/>
              </a:prstGeom>
              <a:noFill/>
              <a:ln w="76200">
                <a:solidFill>
                  <a:srgbClr val="27588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r-Latn-RS"/>
              </a:p>
            </p:txBody>
          </p:sp>
          <p:pic>
            <p:nvPicPr>
              <p:cNvPr id="8" name="Picture 5" descr="C:\Users\nljubojevic\Desktop\crna gora\sistem48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364" y="3000372"/>
                <a:ext cx="19050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Group 62"/>
          <p:cNvGrpSpPr>
            <a:grpSpLocks/>
          </p:cNvGrpSpPr>
          <p:nvPr/>
        </p:nvGrpSpPr>
        <p:grpSpPr bwMode="auto">
          <a:xfrm>
            <a:off x="467544" y="3198813"/>
            <a:ext cx="2977331" cy="2517775"/>
            <a:chOff x="285720" y="3198813"/>
            <a:chExt cx="3159155" cy="2517775"/>
          </a:xfrm>
        </p:grpSpPr>
        <p:sp>
          <p:nvSpPr>
            <p:cNvPr id="30" name="Freeform 3"/>
            <p:cNvSpPr>
              <a:spLocks/>
            </p:cNvSpPr>
            <p:nvPr/>
          </p:nvSpPr>
          <p:spPr bwMode="auto">
            <a:xfrm>
              <a:off x="319088" y="3198813"/>
              <a:ext cx="3125787" cy="2517775"/>
            </a:xfrm>
            <a:custGeom>
              <a:avLst/>
              <a:gdLst>
                <a:gd name="T0" fmla="*/ 1568 w 1969"/>
                <a:gd name="T1" fmla="*/ 0 h 1586"/>
                <a:gd name="T2" fmla="*/ 1492 w 1969"/>
                <a:gd name="T3" fmla="*/ 144 h 1586"/>
                <a:gd name="T4" fmla="*/ 1422 w 1969"/>
                <a:gd name="T5" fmla="*/ 289 h 1586"/>
                <a:gd name="T6" fmla="*/ 1382 w 1969"/>
                <a:gd name="T7" fmla="*/ 429 h 1586"/>
                <a:gd name="T8" fmla="*/ 1337 w 1969"/>
                <a:gd name="T9" fmla="*/ 625 h 1586"/>
                <a:gd name="T10" fmla="*/ 1329 w 1969"/>
                <a:gd name="T11" fmla="*/ 778 h 1586"/>
                <a:gd name="T12" fmla="*/ 1335 w 1969"/>
                <a:gd name="T13" fmla="*/ 900 h 1586"/>
                <a:gd name="T14" fmla="*/ 1355 w 1969"/>
                <a:gd name="T15" fmla="*/ 1018 h 1586"/>
                <a:gd name="T16" fmla="*/ 1379 w 1969"/>
                <a:gd name="T17" fmla="*/ 1089 h 1586"/>
                <a:gd name="T18" fmla="*/ 1434 w 1969"/>
                <a:gd name="T19" fmla="*/ 1197 h 1586"/>
                <a:gd name="T20" fmla="*/ 1492 w 1969"/>
                <a:gd name="T21" fmla="*/ 1266 h 1586"/>
                <a:gd name="T22" fmla="*/ 1574 w 1969"/>
                <a:gd name="T23" fmla="*/ 1365 h 1586"/>
                <a:gd name="T24" fmla="*/ 1678 w 1969"/>
                <a:gd name="T25" fmla="*/ 1441 h 1586"/>
                <a:gd name="T26" fmla="*/ 1766 w 1969"/>
                <a:gd name="T27" fmla="*/ 1488 h 1586"/>
                <a:gd name="T28" fmla="*/ 1853 w 1969"/>
                <a:gd name="T29" fmla="*/ 1540 h 1586"/>
                <a:gd name="T30" fmla="*/ 1911 w 1969"/>
                <a:gd name="T31" fmla="*/ 1552 h 1586"/>
                <a:gd name="T32" fmla="*/ 1969 w 1969"/>
                <a:gd name="T33" fmla="*/ 1586 h 1586"/>
                <a:gd name="T34" fmla="*/ 3 w 1969"/>
                <a:gd name="T35" fmla="*/ 1586 h 1586"/>
                <a:gd name="T36" fmla="*/ 0 w 1969"/>
                <a:gd name="T37" fmla="*/ 1 h 1586"/>
                <a:gd name="T38" fmla="*/ 1568 w 1969"/>
                <a:gd name="T39" fmla="*/ 0 h 15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69"/>
                <a:gd name="T61" fmla="*/ 0 h 1586"/>
                <a:gd name="T62" fmla="*/ 1969 w 1969"/>
                <a:gd name="T63" fmla="*/ 1586 h 158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69" h="1586">
                  <a:moveTo>
                    <a:pt x="1568" y="0"/>
                  </a:moveTo>
                  <a:cubicBezTo>
                    <a:pt x="1555" y="24"/>
                    <a:pt x="1516" y="96"/>
                    <a:pt x="1492" y="144"/>
                  </a:cubicBezTo>
                  <a:lnTo>
                    <a:pt x="1422" y="289"/>
                  </a:lnTo>
                  <a:lnTo>
                    <a:pt x="1382" y="429"/>
                  </a:lnTo>
                  <a:lnTo>
                    <a:pt x="1337" y="625"/>
                  </a:lnTo>
                  <a:lnTo>
                    <a:pt x="1329" y="778"/>
                  </a:lnTo>
                  <a:lnTo>
                    <a:pt x="1335" y="900"/>
                  </a:lnTo>
                  <a:lnTo>
                    <a:pt x="1355" y="1018"/>
                  </a:lnTo>
                  <a:lnTo>
                    <a:pt x="1379" y="1089"/>
                  </a:lnTo>
                  <a:lnTo>
                    <a:pt x="1434" y="1197"/>
                  </a:lnTo>
                  <a:lnTo>
                    <a:pt x="1492" y="1266"/>
                  </a:lnTo>
                  <a:lnTo>
                    <a:pt x="1574" y="1365"/>
                  </a:lnTo>
                  <a:lnTo>
                    <a:pt x="1678" y="1441"/>
                  </a:lnTo>
                  <a:lnTo>
                    <a:pt x="1766" y="1488"/>
                  </a:lnTo>
                  <a:lnTo>
                    <a:pt x="1853" y="1540"/>
                  </a:lnTo>
                  <a:lnTo>
                    <a:pt x="1911" y="1552"/>
                  </a:lnTo>
                  <a:lnTo>
                    <a:pt x="1969" y="1586"/>
                  </a:lnTo>
                  <a:lnTo>
                    <a:pt x="3" y="1586"/>
                  </a:lnTo>
                  <a:lnTo>
                    <a:pt x="0" y="1"/>
                  </a:lnTo>
                  <a:cubicBezTo>
                    <a:pt x="0" y="1"/>
                    <a:pt x="1568" y="0"/>
                    <a:pt x="1568" y="0"/>
                  </a:cubicBez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sr-Latn-RS">
                <a:latin typeface="Calibri" pitchFamily="34" charset="0"/>
              </a:endParaRPr>
            </a:p>
          </p:txBody>
        </p:sp>
        <p:pic>
          <p:nvPicPr>
            <p:cNvPr id="31" name="Picture 3" descr="C:\Users\nljubojevic\Desktop\crna gora\PREDOPJ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66" b="41576"/>
            <a:stretch>
              <a:fillRect/>
            </a:stretch>
          </p:blipFill>
          <p:spPr bwMode="auto">
            <a:xfrm>
              <a:off x="285720" y="3950793"/>
              <a:ext cx="2159533" cy="133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61"/>
          <p:cNvGrpSpPr>
            <a:grpSpLocks/>
          </p:cNvGrpSpPr>
          <p:nvPr/>
        </p:nvGrpSpPr>
        <p:grpSpPr bwMode="auto">
          <a:xfrm>
            <a:off x="5186363" y="1835150"/>
            <a:ext cx="3418085" cy="2371725"/>
            <a:chOff x="5186363" y="1835150"/>
            <a:chExt cx="3595687" cy="2371725"/>
          </a:xfrm>
        </p:grpSpPr>
        <p:sp>
          <p:nvSpPr>
            <p:cNvPr id="33" name="Freeform 2"/>
            <p:cNvSpPr>
              <a:spLocks/>
            </p:cNvSpPr>
            <p:nvPr/>
          </p:nvSpPr>
          <p:spPr bwMode="auto">
            <a:xfrm>
              <a:off x="5186363" y="1835150"/>
              <a:ext cx="3595687" cy="2371725"/>
            </a:xfrm>
            <a:custGeom>
              <a:avLst/>
              <a:gdLst>
                <a:gd name="T0" fmla="*/ 689 w 2265"/>
                <a:gd name="T1" fmla="*/ 1494 h 1494"/>
                <a:gd name="T2" fmla="*/ 755 w 2265"/>
                <a:gd name="T3" fmla="*/ 1354 h 1494"/>
                <a:gd name="T4" fmla="*/ 789 w 2265"/>
                <a:gd name="T5" fmla="*/ 1224 h 1494"/>
                <a:gd name="T6" fmla="*/ 823 w 2265"/>
                <a:gd name="T7" fmla="*/ 1080 h 1494"/>
                <a:gd name="T8" fmla="*/ 841 w 2265"/>
                <a:gd name="T9" fmla="*/ 886 h 1494"/>
                <a:gd name="T10" fmla="*/ 825 w 2265"/>
                <a:gd name="T11" fmla="*/ 750 h 1494"/>
                <a:gd name="T12" fmla="*/ 797 w 2265"/>
                <a:gd name="T13" fmla="*/ 639 h 1494"/>
                <a:gd name="T14" fmla="*/ 745 w 2265"/>
                <a:gd name="T15" fmla="*/ 528 h 1494"/>
                <a:gd name="T16" fmla="*/ 713 w 2265"/>
                <a:gd name="T17" fmla="*/ 452 h 1494"/>
                <a:gd name="T18" fmla="*/ 667 w 2265"/>
                <a:gd name="T19" fmla="*/ 366 h 1494"/>
                <a:gd name="T20" fmla="*/ 624 w 2265"/>
                <a:gd name="T21" fmla="*/ 301 h 1494"/>
                <a:gd name="T22" fmla="*/ 529 w 2265"/>
                <a:gd name="T23" fmla="*/ 198 h 1494"/>
                <a:gd name="T24" fmla="*/ 415 w 2265"/>
                <a:gd name="T25" fmla="*/ 118 h 1494"/>
                <a:gd name="T26" fmla="*/ 323 w 2265"/>
                <a:gd name="T27" fmla="*/ 74 h 1494"/>
                <a:gd name="T28" fmla="*/ 225 w 2265"/>
                <a:gd name="T29" fmla="*/ 40 h 1494"/>
                <a:gd name="T30" fmla="*/ 165 w 2265"/>
                <a:gd name="T31" fmla="*/ 26 h 1494"/>
                <a:gd name="T32" fmla="*/ 0 w 2265"/>
                <a:gd name="T33" fmla="*/ 1 h 1494"/>
                <a:gd name="T34" fmla="*/ 2265 w 2265"/>
                <a:gd name="T35" fmla="*/ 0 h 1494"/>
                <a:gd name="T36" fmla="*/ 2265 w 2265"/>
                <a:gd name="T37" fmla="*/ 1493 h 1494"/>
                <a:gd name="T38" fmla="*/ 689 w 2265"/>
                <a:gd name="T39" fmla="*/ 1494 h 14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5"/>
                <a:gd name="T61" fmla="*/ 0 h 1494"/>
                <a:gd name="T62" fmla="*/ 2265 w 2265"/>
                <a:gd name="T63" fmla="*/ 1494 h 14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5" h="1494">
                  <a:moveTo>
                    <a:pt x="689" y="1494"/>
                  </a:moveTo>
                  <a:cubicBezTo>
                    <a:pt x="704" y="1472"/>
                    <a:pt x="738" y="1399"/>
                    <a:pt x="755" y="1354"/>
                  </a:cubicBezTo>
                  <a:lnTo>
                    <a:pt x="789" y="1224"/>
                  </a:lnTo>
                  <a:lnTo>
                    <a:pt x="823" y="1080"/>
                  </a:lnTo>
                  <a:lnTo>
                    <a:pt x="841" y="886"/>
                  </a:lnTo>
                  <a:lnTo>
                    <a:pt x="825" y="750"/>
                  </a:lnTo>
                  <a:lnTo>
                    <a:pt x="797" y="639"/>
                  </a:lnTo>
                  <a:lnTo>
                    <a:pt x="745" y="528"/>
                  </a:lnTo>
                  <a:lnTo>
                    <a:pt x="713" y="452"/>
                  </a:lnTo>
                  <a:lnTo>
                    <a:pt x="667" y="366"/>
                  </a:lnTo>
                  <a:lnTo>
                    <a:pt x="624" y="301"/>
                  </a:lnTo>
                  <a:lnTo>
                    <a:pt x="529" y="198"/>
                  </a:lnTo>
                  <a:lnTo>
                    <a:pt x="415" y="118"/>
                  </a:lnTo>
                  <a:lnTo>
                    <a:pt x="323" y="74"/>
                  </a:lnTo>
                  <a:lnTo>
                    <a:pt x="225" y="40"/>
                  </a:lnTo>
                  <a:lnTo>
                    <a:pt x="165" y="26"/>
                  </a:lnTo>
                  <a:lnTo>
                    <a:pt x="0" y="1"/>
                  </a:lnTo>
                  <a:lnTo>
                    <a:pt x="2265" y="0"/>
                  </a:lnTo>
                  <a:lnTo>
                    <a:pt x="2265" y="1493"/>
                  </a:lnTo>
                  <a:cubicBezTo>
                    <a:pt x="2265" y="1493"/>
                    <a:pt x="689" y="1494"/>
                    <a:pt x="689" y="1494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sr-Latn-RS">
                <a:latin typeface="Calibri" pitchFamily="34" charset="0"/>
              </a:endParaRPr>
            </a:p>
          </p:txBody>
        </p:sp>
        <p:pic>
          <p:nvPicPr>
            <p:cNvPr id="34" name="Picture 2" descr="C:\Users\nljubojevic\Desktop\crna gora\GRAPR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31" b="68976"/>
            <a:stretch>
              <a:fillRect/>
            </a:stretch>
          </p:blipFill>
          <p:spPr bwMode="auto">
            <a:xfrm>
              <a:off x="6593337" y="2428868"/>
              <a:ext cx="1979191" cy="118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035" y="620688"/>
            <a:ext cx="2066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KO KOMUNICIRA?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530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KAKO FUNKCIONIŠE?</a:t>
            </a:r>
            <a:endParaRPr lang="en-US" dirty="0"/>
          </a:p>
        </p:txBody>
      </p:sp>
      <p:pic>
        <p:nvPicPr>
          <p:cNvPr id="3" name="Picture 2" descr="\\erc0703\d$\Prezentacije\Grb-Indjije-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8192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771900" y="993775"/>
            <a:ext cx="1800225" cy="863600"/>
            <a:chOff x="3771907" y="993764"/>
            <a:chExt cx="1800225" cy="8636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771907" y="993764"/>
              <a:ext cx="1800225" cy="863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pic>
          <p:nvPicPr>
            <p:cNvPr id="6" name="Picture 15" descr="C:\Users\nljubojevic\Desktop\crna gora\GRADJ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72" b="68921"/>
            <a:stretch>
              <a:fillRect/>
            </a:stretch>
          </p:blipFill>
          <p:spPr bwMode="auto">
            <a:xfrm>
              <a:off x="4214808" y="1166808"/>
              <a:ext cx="949470" cy="50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79838" y="1844675"/>
            <a:ext cx="1800225" cy="2016125"/>
            <a:chOff x="3779838" y="1844678"/>
            <a:chExt cx="1800225" cy="2016915"/>
          </a:xfrm>
        </p:grpSpPr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779838" y="1844678"/>
              <a:ext cx="1800225" cy="7940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 rot="5400000">
              <a:off x="4105829" y="3033472"/>
              <a:ext cx="1224442" cy="4318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11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9" descr="C:\Users\nljubojevic\Desktop\crna gora\ZAHTEV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8" t="7559" r="13228" b="60472"/>
            <a:stretch>
              <a:fillRect/>
            </a:stretch>
          </p:blipFill>
          <p:spPr bwMode="auto">
            <a:xfrm>
              <a:off x="3966182" y="1929924"/>
              <a:ext cx="1473011" cy="609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3563938" y="3860800"/>
            <a:ext cx="2286000" cy="865188"/>
            <a:chOff x="3563938" y="3860800"/>
            <a:chExt cx="2286000" cy="865188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63938" y="3860800"/>
              <a:ext cx="2286000" cy="8651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Arial Narrow" pitchFamily="34" charset="0"/>
              </a:endParaRPr>
            </a:p>
          </p:txBody>
        </p:sp>
        <p:pic>
          <p:nvPicPr>
            <p:cNvPr id="13" name="Picture 4" descr="C:\Users\nljubojevic\Desktop\crna gora\PODNOSENJ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2" t="11116" r="25513" b="40018"/>
            <a:stretch>
              <a:fillRect/>
            </a:stretch>
          </p:blipFill>
          <p:spPr bwMode="auto">
            <a:xfrm>
              <a:off x="3877692" y="3894774"/>
              <a:ext cx="1793995" cy="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533400" y="847725"/>
            <a:ext cx="3240088" cy="2438400"/>
            <a:chOff x="533400" y="847725"/>
            <a:chExt cx="3240088" cy="2438400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533400" y="847725"/>
              <a:ext cx="3240088" cy="2438400"/>
              <a:chOff x="340" y="73"/>
              <a:chExt cx="2041" cy="2167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auto">
              <a:xfrm>
                <a:off x="567" y="73"/>
                <a:ext cx="1814" cy="1896"/>
              </a:xfrm>
              <a:prstGeom prst="rightArrowCallout">
                <a:avLst>
                  <a:gd name="adj1" fmla="val 13926"/>
                  <a:gd name="adj2" fmla="val 14396"/>
                  <a:gd name="adj3" fmla="val 17264"/>
                  <a:gd name="adj4" fmla="val 6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r-Latn-CS"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340" y="121"/>
                <a:ext cx="1360" cy="211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latin typeface="Arial Narrow" pitchFamily="34" charset="0"/>
                </a:endParaRPr>
              </a:p>
            </p:txBody>
          </p:sp>
        </p:grpSp>
        <p:pic>
          <p:nvPicPr>
            <p:cNvPr id="16" name="Picture 6" descr="C:\Users\nljubojevic\Desktop\crna gora\GRADSKO-ZELENIL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4" t="5038" r="28346" b="23936"/>
            <a:stretch>
              <a:fillRect/>
            </a:stretch>
          </p:blipFill>
          <p:spPr bwMode="auto">
            <a:xfrm>
              <a:off x="577056" y="1047446"/>
              <a:ext cx="2103785" cy="16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5867401" y="1030288"/>
            <a:ext cx="2928938" cy="3313112"/>
            <a:chOff x="3515" y="618"/>
            <a:chExt cx="1845" cy="2087"/>
          </a:xfrm>
          <a:solidFill>
            <a:srgbClr val="FF0000"/>
          </a:solidFill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 rot="10800000">
              <a:off x="3515" y="618"/>
              <a:ext cx="1678" cy="2087"/>
            </a:xfrm>
            <a:prstGeom prst="curvedRightArrow">
              <a:avLst>
                <a:gd name="adj1" fmla="val 6605"/>
                <a:gd name="adj2" fmla="val 35775"/>
                <a:gd name="adj3" fmla="val 3300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>
                <a:latin typeface="Arial Narrow" pitchFamily="34" charset="0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4589" y="1904"/>
              <a:ext cx="771" cy="4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1400" b="1">
                <a:solidFill>
                  <a:schemeClr val="bg1"/>
                </a:solidFill>
                <a:latin typeface="Myriad Pro Cond" pitchFamily="34" charset="0"/>
              </a:endParaRPr>
            </a:p>
          </p:txBody>
        </p:sp>
      </p:grpSp>
      <p:pic>
        <p:nvPicPr>
          <p:cNvPr id="22" name="Picture 3" descr="C:\Users\nljubojevic\Desktop\crna gora\odgov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t="13339" r="37794" b="40018"/>
          <a:stretch>
            <a:fillRect/>
          </a:stretch>
        </p:blipFill>
        <p:spPr bwMode="auto">
          <a:xfrm>
            <a:off x="7794625" y="3128963"/>
            <a:ext cx="8270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700338" y="5589241"/>
            <a:ext cx="187166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16463" y="5589241"/>
            <a:ext cx="187166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Arial Narrow" pitchFamily="34" charset="0"/>
            </a:endParaRPr>
          </a:p>
        </p:txBody>
      </p:sp>
      <p:pic>
        <p:nvPicPr>
          <p:cNvPr id="29" name="Picture 11" descr="C:\Users\nljubojevic\Desktop\crna gora\javnaPreduze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9448" r="22678" b="60472"/>
          <a:stretch>
            <a:fillRect/>
          </a:stretch>
        </p:blipFill>
        <p:spPr bwMode="auto">
          <a:xfrm>
            <a:off x="2843808" y="5733256"/>
            <a:ext cx="165618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 descr="C:\Users\nljubojevic\Desktop\crna gora\ins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9448" r="20787" b="60472"/>
          <a:stretch>
            <a:fillRect/>
          </a:stretch>
        </p:blipFill>
        <p:spPr bwMode="auto">
          <a:xfrm>
            <a:off x="7073900" y="5894388"/>
            <a:ext cx="12223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 descr="C:\Users\nljubojevic\Desktop\crna gora\ins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9448" r="20787" b="60472"/>
          <a:stretch>
            <a:fillRect/>
          </a:stretch>
        </p:blipFill>
        <p:spPr bwMode="auto">
          <a:xfrm>
            <a:off x="5076056" y="5661248"/>
            <a:ext cx="12223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1692275" y="1844675"/>
            <a:ext cx="5975350" cy="3960813"/>
            <a:chOff x="1066" y="1162"/>
            <a:chExt cx="3764" cy="2495"/>
          </a:xfrm>
        </p:grpSpPr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1066" y="1162"/>
              <a:ext cx="1814" cy="2495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V="1">
              <a:off x="2290" y="1162"/>
              <a:ext cx="635" cy="2495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 flipV="1">
              <a:off x="2971" y="1162"/>
              <a:ext cx="589" cy="2495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H="1" flipV="1">
              <a:off x="3016" y="1162"/>
              <a:ext cx="1814" cy="2495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652120" y="1166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  <a:latin typeface="Cambria" pitchFamily="18" charset="0"/>
              </a:rPr>
              <a:t>OPŠTINA INĐIJA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393</TotalTime>
  <Words>386</Words>
  <Application>Microsoft Office PowerPoint</Application>
  <PresentationFormat>On-screen Show (4:3)</PresentationFormat>
  <Paragraphs>163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                 OPŠTINA INĐIJA   </vt:lpstr>
      <vt:lpstr>O INĐIJI...</vt:lpstr>
      <vt:lpstr>STRATEŠKI POLOŽAJ</vt:lpstr>
      <vt:lpstr>KARAKTERISTIKE</vt:lpstr>
      <vt:lpstr>KARAKTERISTIKE</vt:lpstr>
      <vt:lpstr>SISTEM 48 CALL CENTER</vt:lpstr>
      <vt:lpstr>PowerPoint Presentation</vt:lpstr>
      <vt:lpstr>PowerPoint Presentation</vt:lpstr>
      <vt:lpstr>PowerPoint Presentation</vt:lpstr>
      <vt:lpstr>ANALIZA UČINKA</vt:lpstr>
      <vt:lpstr>GIS geografski informacioni sistem</vt:lpstr>
      <vt:lpstr>INDUSTRIJSKE ZONE</vt:lpstr>
      <vt:lpstr>PowerPoint Presentation</vt:lpstr>
      <vt:lpstr>HVALA NA PAŽNJI!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AGENCIJA ZA EKONOMSKI RAZVOJ OPŠTINE INĐIJA   «AERI»</dc:title>
  <dc:creator>Admin</dc:creator>
  <cp:lastModifiedBy>Tanja Pjevac</cp:lastModifiedBy>
  <cp:revision>47</cp:revision>
  <dcterms:created xsi:type="dcterms:W3CDTF">2012-06-12T06:21:32Z</dcterms:created>
  <dcterms:modified xsi:type="dcterms:W3CDTF">2014-06-03T11:07:55Z</dcterms:modified>
</cp:coreProperties>
</file>